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6858000" cx="12192000"/>
  <p:notesSz cx="6858000" cy="9144000"/>
  <p:embeddedFontLst>
    <p:embeddedFont>
      <p:font typeface="Libre Franklin"/>
      <p:regular r:id="rId45"/>
      <p:bold r:id="rId46"/>
      <p:italic r:id="rId47"/>
      <p:boldItalic r:id="rId48"/>
    </p:embeddedFont>
    <p:embeddedFont>
      <p:font typeface="Libre Baskerville"/>
      <p:regular r:id="rId49"/>
      <p:bold r:id="rId50"/>
      <p: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ED3CB1-6F00-49B6-8309-87E5A4BF1173}">
  <a:tblStyle styleId="{52ED3CB1-6F00-49B6-8309-87E5A4BF117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LibreFranklin-bold.fntdata"/><Relationship Id="rId45" Type="http://schemas.openxmlformats.org/officeDocument/2006/relationships/font" Target="fonts/LibreFranklin-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ibreFranklin-boldItalic.fntdata"/><Relationship Id="rId47" Type="http://schemas.openxmlformats.org/officeDocument/2006/relationships/font" Target="fonts/LibreFranklin-italic.fntdata"/><Relationship Id="rId49" Type="http://schemas.openxmlformats.org/officeDocument/2006/relationships/font" Target="fonts/LibreBaskervill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ibreBaskerville-italic.fntdata"/><Relationship Id="rId50" Type="http://schemas.openxmlformats.org/officeDocument/2006/relationships/font" Target="fonts/LibreBaskerville-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81" name="Google Shape;81;p1: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Department of CS&amp;E,Acharya Institute of technology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eae66d1ce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3eae66d1ce_0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13eae66d1ce_0_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3e13b6914f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3e13b6914f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13e13b6914f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3e13b6914f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3e13b6914f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13e13b6914f_0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3e13b6914f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3e13b6914f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13e13b6914f_0_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3e13b6914f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3e13b6914f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13e13b6914f_0_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3e13b6914f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3e13b6914f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13e13b6914f_0_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3e13b6914f_3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g13e13b6914f_3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3e13b6914f_3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3e13b6914f_3_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13e13b6914f_3_1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3e13b6914f_3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3e13b6914f_3_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13e13b6914f_3_1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3e13b6914f_3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3e13b6914f_3_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13e13b6914f_3_1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e13b6914f_3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3e13b6914f_3_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13e13b6914f_3_1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3e13b6914f_3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3e13b6914f_3_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13e13b6914f_3_1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3e13b6914f_3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3e13b6914f_3_1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13e13b6914f_3_17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3e13b6914f_3_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3e13b6914f_3_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13e13b6914f_3_1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ea96438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3ea964387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13ea9643871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3ea9643871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3ea9643871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13ea9643871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3a2430a17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3a2430a17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13a2430a173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3e13b6914f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3e13b6914f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13e13b6914f_0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3e0798ab2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3e0798ab2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13e0798ab2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3eae66d1ce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3eae66d1ce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13eae66d1ce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eae66d1ce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3eae66d1ce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13eae66d1ce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2"/>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
        <p:nvSpPr>
          <p:cNvPr id="26" name="Google Shape;26;p3"/>
          <p:cNvSpPr txBox="1"/>
          <p:nvPr>
            <p:ph idx="1" type="body"/>
          </p:nvPr>
        </p:nvSpPr>
        <p:spPr>
          <a:xfrm>
            <a:off x="1219200" y="1447800"/>
            <a:ext cx="10363200" cy="45720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rotWithShape="1">
          <a:blip r:embed="rId2">
            <a:alphaModFix/>
          </a:blip>
          <a:tile algn="tl" flip="none" tx="0" sx="55000" ty="0" sy="55000"/>
        </a:blipFill>
      </p:bgPr>
    </p:bg>
    <p:spTree>
      <p:nvGrpSpPr>
        <p:cNvPr id="27" name="Shape 27"/>
        <p:cNvGrpSpPr/>
        <p:nvPr/>
      </p:nvGrpSpPr>
      <p:grpSpPr>
        <a:xfrm>
          <a:off x="0" y="0"/>
          <a:ext cx="0" cy="0"/>
          <a:chOff x="0" y="0"/>
          <a:chExt cx="0" cy="0"/>
        </a:xfrm>
      </p:grpSpPr>
      <p:sp>
        <p:nvSpPr>
          <p:cNvPr id="28" name="Google Shape;28;p4"/>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29" name="Google Shape;29;p4"/>
          <p:cNvSpPr/>
          <p:nvPr/>
        </p:nvSpPr>
        <p:spPr>
          <a:xfrm>
            <a:off x="87084" y="69756"/>
            <a:ext cx="12017829" cy="6692201"/>
          </a:xfrm>
          <a:prstGeom prst="roundRect">
            <a:avLst>
              <a:gd fmla="val 4929" name="adj"/>
            </a:avLst>
          </a:prstGeom>
          <a:blipFill rotWithShape="1">
            <a:blip r:embed="rId2">
              <a:alphaModFix/>
            </a:blip>
            <a:tile algn="tl" flip="none" tx="0" sx="55000" ty="0" sy="55000"/>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30" name="Google Shape;30;p4"/>
          <p:cNvSpPr txBox="1"/>
          <p:nvPr>
            <p:ph idx="1" type="subTitle"/>
          </p:nvPr>
        </p:nvSpPr>
        <p:spPr>
          <a:xfrm>
            <a:off x="1727200" y="3200400"/>
            <a:ext cx="8534400" cy="16002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580"/>
              </a:spcBef>
              <a:spcAft>
                <a:spcPts val="0"/>
              </a:spcAft>
              <a:buSzPts val="2210"/>
              <a:buNone/>
              <a:defRPr sz="2600">
                <a:solidFill>
                  <a:schemeClr val="dk2"/>
                </a:solidFill>
              </a:defRPr>
            </a:lvl1pPr>
            <a:lvl2pPr lvl="1" algn="ctr">
              <a:lnSpc>
                <a:spcPct val="100000"/>
              </a:lnSpc>
              <a:spcBef>
                <a:spcPts val="370"/>
              </a:spcBef>
              <a:spcAft>
                <a:spcPts val="0"/>
              </a:spcAft>
              <a:buSzPts val="1530"/>
              <a:buNone/>
              <a:defRPr/>
            </a:lvl2pPr>
            <a:lvl3pPr lvl="2" algn="ctr">
              <a:lnSpc>
                <a:spcPct val="100000"/>
              </a:lnSpc>
              <a:spcBef>
                <a:spcPts val="370"/>
              </a:spcBef>
              <a:spcAft>
                <a:spcPts val="0"/>
              </a:spcAft>
              <a:buSzPts val="1530"/>
              <a:buNone/>
              <a:defRPr/>
            </a:lvl3pPr>
            <a:lvl4pPr lvl="3" algn="ctr">
              <a:lnSpc>
                <a:spcPct val="100000"/>
              </a:lnSpc>
              <a:spcBef>
                <a:spcPts val="370"/>
              </a:spcBef>
              <a:spcAft>
                <a:spcPts val="0"/>
              </a:spcAft>
              <a:buSzPts val="1440"/>
              <a:buNone/>
              <a:defRPr/>
            </a:lvl4pPr>
            <a:lvl5pPr lvl="4" algn="ctr">
              <a:lnSpc>
                <a:spcPct val="100000"/>
              </a:lnSpc>
              <a:spcBef>
                <a:spcPts val="370"/>
              </a:spcBef>
              <a:spcAft>
                <a:spcPts val="0"/>
              </a:spcAft>
              <a:buSzPts val="1800"/>
              <a:buNone/>
              <a:defRPr/>
            </a:lvl5pPr>
            <a:lvl6pPr lvl="5" algn="ctr">
              <a:lnSpc>
                <a:spcPct val="100000"/>
              </a:lnSpc>
              <a:spcBef>
                <a:spcPts val="370"/>
              </a:spcBef>
              <a:spcAft>
                <a:spcPts val="0"/>
              </a:spcAft>
              <a:buSzPts val="1800"/>
              <a:buNone/>
              <a:defRPr/>
            </a:lvl6pPr>
            <a:lvl7pPr lvl="6" algn="ctr">
              <a:lnSpc>
                <a:spcPct val="100000"/>
              </a:lnSpc>
              <a:spcBef>
                <a:spcPts val="370"/>
              </a:spcBef>
              <a:spcAft>
                <a:spcPts val="0"/>
              </a:spcAft>
              <a:buSzPts val="1800"/>
              <a:buNone/>
              <a:defRPr/>
            </a:lvl7pPr>
            <a:lvl8pPr lvl="7" algn="ctr">
              <a:lnSpc>
                <a:spcPct val="100000"/>
              </a:lnSpc>
              <a:spcBef>
                <a:spcPts val="370"/>
              </a:spcBef>
              <a:spcAft>
                <a:spcPts val="0"/>
              </a:spcAft>
              <a:buSzPts val="1800"/>
              <a:buNone/>
              <a:defRPr/>
            </a:lvl8pPr>
            <a:lvl9pPr lvl="8" algn="ctr">
              <a:lnSpc>
                <a:spcPct val="100000"/>
              </a:lnSpc>
              <a:spcBef>
                <a:spcPts val="370"/>
              </a:spcBef>
              <a:spcAft>
                <a:spcPts val="0"/>
              </a:spcAft>
              <a:buSzPts val="1800"/>
              <a:buNone/>
              <a:defRPr/>
            </a:lvl9pPr>
          </a:lstStyle>
          <a:p/>
        </p:txBody>
      </p:sp>
      <p:sp>
        <p:nvSpPr>
          <p:cNvPr id="31" name="Google Shape;31;p4"/>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
        <p:nvSpPr>
          <p:cNvPr id="34" name="Google Shape;34;p4"/>
          <p:cNvSpPr/>
          <p:nvPr/>
        </p:nvSpPr>
        <p:spPr>
          <a:xfrm>
            <a:off x="83909" y="1449304"/>
            <a:ext cx="12028716" cy="15273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35" name="Google Shape;35;p4"/>
          <p:cNvSpPr/>
          <p:nvPr/>
        </p:nvSpPr>
        <p:spPr>
          <a:xfrm>
            <a:off x="83909" y="1396720"/>
            <a:ext cx="12028716" cy="12058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36" name="Google Shape;36;p4"/>
          <p:cNvSpPr/>
          <p:nvPr/>
        </p:nvSpPr>
        <p:spPr>
          <a:xfrm>
            <a:off x="83909" y="2976649"/>
            <a:ext cx="12028716" cy="11053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37" name="Google Shape;37;p4"/>
          <p:cNvSpPr txBox="1"/>
          <p:nvPr>
            <p:ph type="ctrTitle"/>
          </p:nvPr>
        </p:nvSpPr>
        <p:spPr>
          <a:xfrm>
            <a:off x="609600" y="1505931"/>
            <a:ext cx="10972800" cy="1470025"/>
          </a:xfrm>
          <a:prstGeom prst="rect">
            <a:avLst/>
          </a:prstGeom>
          <a:noFill/>
          <a:ln>
            <a:noFill/>
          </a:ln>
        </p:spPr>
        <p:txBody>
          <a:bodyPr anchorCtr="0" anchor="ctr" bIns="91425" lIns="91425" spcFirstLastPara="1" rIns="91425" wrap="square" tIns="45700">
            <a:normAutofit/>
          </a:bodyPr>
          <a:lstStyle>
            <a:lvl1pPr lvl="0" algn="ctr">
              <a:lnSpc>
                <a:spcPct val="100000"/>
              </a:lnSpc>
              <a:spcBef>
                <a:spcPts val="0"/>
              </a:spcBef>
              <a:spcAft>
                <a:spcPts val="0"/>
              </a:spcAft>
              <a:buClr>
                <a:srgbClr val="FFFFFF"/>
              </a:buClr>
              <a:buSzPts val="4000"/>
              <a:buFont typeface="Libre Franklin"/>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rotWithShape="1">
          <a:blip r:embed="rId2">
            <a:alphaModFix/>
          </a:blip>
          <a:tile algn="tl" flip="none" tx="0" sx="55000" ty="0" sy="55000"/>
        </a:blipFill>
      </p:bgPr>
    </p:bg>
    <p:spTree>
      <p:nvGrpSpPr>
        <p:cNvPr id="38" name="Shape 38"/>
        <p:cNvGrpSpPr/>
        <p:nvPr/>
      </p:nvGrpSpPr>
      <p:grpSpPr>
        <a:xfrm>
          <a:off x="0" y="0"/>
          <a:ext cx="0" cy="0"/>
          <a:chOff x="0" y="0"/>
          <a:chExt cx="0" cy="0"/>
        </a:xfrm>
      </p:grpSpPr>
      <p:sp>
        <p:nvSpPr>
          <p:cNvPr id="39" name="Google Shape;39;p5"/>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40" name="Google Shape;40;p5"/>
          <p:cNvSpPr/>
          <p:nvPr/>
        </p:nvSpPr>
        <p:spPr>
          <a:xfrm>
            <a:off x="87084" y="69756"/>
            <a:ext cx="12017829" cy="6692201"/>
          </a:xfrm>
          <a:prstGeom prst="roundRect">
            <a:avLst>
              <a:gd fmla="val 4929" name="adj"/>
            </a:avLst>
          </a:prstGeom>
          <a:blipFill rotWithShape="1">
            <a:blip r:embed="rId2">
              <a:alphaModFix/>
            </a:blip>
            <a:tile algn="tl" flip="none" tx="0" sx="55000" ty="0" sy="55000"/>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41" name="Google Shape;41;p5"/>
          <p:cNvSpPr txBox="1"/>
          <p:nvPr>
            <p:ph type="title"/>
          </p:nvPr>
        </p:nvSpPr>
        <p:spPr>
          <a:xfrm>
            <a:off x="963084" y="952501"/>
            <a:ext cx="10363200" cy="1362075"/>
          </a:xfrm>
          <a:prstGeom prst="rect">
            <a:avLst/>
          </a:prstGeom>
          <a:noFill/>
          <a:ln>
            <a:noFill/>
          </a:ln>
        </p:spPr>
        <p:txBody>
          <a:bodyPr anchorCtr="0" anchor="b" bIns="91425" lIns="91425" spcFirstLastPara="1" rIns="91425" wrap="square" tIns="45700">
            <a:normAutofit/>
          </a:bodyPr>
          <a:lstStyle>
            <a:lvl1pPr lvl="0" algn="l">
              <a:lnSpc>
                <a:spcPct val="100000"/>
              </a:lnSpc>
              <a:spcBef>
                <a:spcPts val="0"/>
              </a:spcBef>
              <a:spcAft>
                <a:spcPts val="0"/>
              </a:spcAft>
              <a:buClr>
                <a:schemeClr val="dk2"/>
              </a:buClr>
              <a:buSzPts val="4000"/>
              <a:buFont typeface="Libre Franklin"/>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
          <p:cNvSpPr txBox="1"/>
          <p:nvPr>
            <p:ph idx="1" type="body"/>
          </p:nvPr>
        </p:nvSpPr>
        <p:spPr>
          <a:xfrm>
            <a:off x="963084" y="2547938"/>
            <a:ext cx="10363200" cy="13382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80"/>
              </a:spcBef>
              <a:spcAft>
                <a:spcPts val="0"/>
              </a:spcAft>
              <a:buSzPts val="2040"/>
              <a:buNone/>
              <a:defRPr sz="2400">
                <a:solidFill>
                  <a:srgbClr val="888888"/>
                </a:solidFill>
              </a:defRPr>
            </a:lvl1pPr>
            <a:lvl2pPr indent="-228600" lvl="1" marL="914400" algn="l">
              <a:lnSpc>
                <a:spcPct val="100000"/>
              </a:lnSpc>
              <a:spcBef>
                <a:spcPts val="370"/>
              </a:spcBef>
              <a:spcAft>
                <a:spcPts val="0"/>
              </a:spcAft>
              <a:buSzPts val="1530"/>
              <a:buNone/>
              <a:defRPr sz="1800">
                <a:solidFill>
                  <a:srgbClr val="888888"/>
                </a:solidFill>
              </a:defRPr>
            </a:lvl2pPr>
            <a:lvl3pPr indent="-228600" lvl="2" marL="1371600" algn="l">
              <a:lnSpc>
                <a:spcPct val="100000"/>
              </a:lnSpc>
              <a:spcBef>
                <a:spcPts val="370"/>
              </a:spcBef>
              <a:spcAft>
                <a:spcPts val="0"/>
              </a:spcAft>
              <a:buSzPts val="1360"/>
              <a:buNone/>
              <a:defRPr sz="1600">
                <a:solidFill>
                  <a:srgbClr val="888888"/>
                </a:solidFill>
              </a:defRPr>
            </a:lvl3pPr>
            <a:lvl4pPr indent="-228600" lvl="3" marL="1828800" algn="l">
              <a:lnSpc>
                <a:spcPct val="100000"/>
              </a:lnSpc>
              <a:spcBef>
                <a:spcPts val="370"/>
              </a:spcBef>
              <a:spcAft>
                <a:spcPts val="0"/>
              </a:spcAft>
              <a:buSzPts val="1120"/>
              <a:buNone/>
              <a:defRPr sz="1400">
                <a:solidFill>
                  <a:srgbClr val="888888"/>
                </a:solidFill>
              </a:defRPr>
            </a:lvl4pPr>
            <a:lvl5pPr indent="-228600" lvl="4" marL="2286000" algn="l">
              <a:lnSpc>
                <a:spcPct val="100000"/>
              </a:lnSpc>
              <a:spcBef>
                <a:spcPts val="370"/>
              </a:spcBef>
              <a:spcAft>
                <a:spcPts val="0"/>
              </a:spcAft>
              <a:buSzPts val="1400"/>
              <a:buFont typeface="Libre Baskerville"/>
              <a:buNone/>
              <a:defRPr sz="1400">
                <a:solidFill>
                  <a:srgbClr val="888888"/>
                </a:solidFill>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43" name="Google Shape;43;p5"/>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
          <p:cNvSpPr txBox="1"/>
          <p:nvPr>
            <p:ph idx="11" type="ftr"/>
          </p:nvPr>
        </p:nvSpPr>
        <p:spPr>
          <a:xfrm>
            <a:off x="1066800" y="6172200"/>
            <a:ext cx="53340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5"/>
          <p:cNvSpPr/>
          <p:nvPr/>
        </p:nvSpPr>
        <p:spPr>
          <a:xfrm flipH="1" rot="10800000">
            <a:off x="92550" y="2376830"/>
            <a:ext cx="12018020" cy="914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46" name="Google Shape;46;p5"/>
          <p:cNvSpPr/>
          <p:nvPr/>
        </p:nvSpPr>
        <p:spPr>
          <a:xfrm>
            <a:off x="92195" y="2341476"/>
            <a:ext cx="12018375" cy="45719"/>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47" name="Google Shape;47;p5"/>
          <p:cNvSpPr/>
          <p:nvPr/>
        </p:nvSpPr>
        <p:spPr>
          <a:xfrm>
            <a:off x="91075" y="2468880"/>
            <a:ext cx="12019495" cy="4572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48" name="Google Shape;48;p5"/>
          <p:cNvSpPr/>
          <p:nvPr>
            <p:ph idx="12" type="sldNum"/>
          </p:nvPr>
        </p:nvSpPr>
        <p:spPr>
          <a:xfrm>
            <a:off x="195072" y="6208776"/>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6"/>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6"/>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6"/>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6"/>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
        <p:nvSpPr>
          <p:cNvPr id="54" name="Google Shape;54;p6"/>
          <p:cNvSpPr txBox="1"/>
          <p:nvPr>
            <p:ph idx="1" type="body"/>
          </p:nvPr>
        </p:nvSpPr>
        <p:spPr>
          <a:xfrm>
            <a:off x="1219200" y="1447800"/>
            <a:ext cx="4998720" cy="45720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55" name="Google Shape;55;p6"/>
          <p:cNvSpPr txBox="1"/>
          <p:nvPr>
            <p:ph idx="2" type="body"/>
          </p:nvPr>
        </p:nvSpPr>
        <p:spPr>
          <a:xfrm>
            <a:off x="6578600" y="1447800"/>
            <a:ext cx="4998720" cy="45720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7"/>
          <p:cNvSpPr txBox="1"/>
          <p:nvPr>
            <p:ph type="title"/>
          </p:nvPr>
        </p:nvSpPr>
        <p:spPr>
          <a:xfrm>
            <a:off x="1219200" y="273050"/>
            <a:ext cx="10363200" cy="1143000"/>
          </a:xfrm>
          <a:prstGeom prst="rect">
            <a:avLst/>
          </a:prstGeom>
          <a:noFill/>
          <a:ln>
            <a:noFill/>
          </a:ln>
        </p:spPr>
        <p:txBody>
          <a:bodyPr anchorCtr="0" anchor="b" bIns="91425" lIns="91425" spcFirstLastPara="1" rIns="91425" wrap="square" tIns="45700">
            <a:normAutofit/>
          </a:bodyPr>
          <a:lstStyle>
            <a:lvl1pPr lvl="0" algn="l">
              <a:lnSpc>
                <a:spcPct val="100000"/>
              </a:lnSpc>
              <a:spcBef>
                <a:spcPts val="0"/>
              </a:spcBef>
              <a:spcAft>
                <a:spcPts val="0"/>
              </a:spcAft>
              <a:buClr>
                <a:schemeClr val="dk2"/>
              </a:buClr>
              <a:buSzPts val="4000"/>
              <a:buFont typeface="Libre Franklin"/>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7"/>
          <p:cNvSpPr txBox="1"/>
          <p:nvPr>
            <p:ph idx="1" type="body"/>
          </p:nvPr>
        </p:nvSpPr>
        <p:spPr>
          <a:xfrm>
            <a:off x="1219200" y="1447800"/>
            <a:ext cx="4978400" cy="762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580"/>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lnSpc>
                <a:spcPct val="100000"/>
              </a:lnSpc>
              <a:spcBef>
                <a:spcPts val="370"/>
              </a:spcBef>
              <a:spcAft>
                <a:spcPts val="0"/>
              </a:spcAft>
              <a:buSzPts val="1700"/>
              <a:buNone/>
              <a:defRPr b="1" sz="2000"/>
            </a:lvl2pPr>
            <a:lvl3pPr indent="-228600" lvl="2" marL="1371600" algn="l">
              <a:lnSpc>
                <a:spcPct val="100000"/>
              </a:lnSpc>
              <a:spcBef>
                <a:spcPts val="370"/>
              </a:spcBef>
              <a:spcAft>
                <a:spcPts val="0"/>
              </a:spcAft>
              <a:buSzPts val="1530"/>
              <a:buNone/>
              <a:defRPr b="1" sz="1800"/>
            </a:lvl3pPr>
            <a:lvl4pPr indent="-228600" lvl="3" marL="1828800" algn="l">
              <a:lnSpc>
                <a:spcPct val="100000"/>
              </a:lnSpc>
              <a:spcBef>
                <a:spcPts val="370"/>
              </a:spcBef>
              <a:spcAft>
                <a:spcPts val="0"/>
              </a:spcAft>
              <a:buSzPts val="1280"/>
              <a:buNone/>
              <a:defRPr b="1" sz="1600"/>
            </a:lvl4pPr>
            <a:lvl5pPr indent="-228600" lvl="4" marL="2286000" algn="l">
              <a:lnSpc>
                <a:spcPct val="100000"/>
              </a:lnSpc>
              <a:spcBef>
                <a:spcPts val="370"/>
              </a:spcBef>
              <a:spcAft>
                <a:spcPts val="0"/>
              </a:spcAft>
              <a:buSzPts val="1600"/>
              <a:buFont typeface="Libre Baskerville"/>
              <a:buNone/>
              <a:defRPr b="1" sz="1600"/>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59" name="Google Shape;59;p7"/>
          <p:cNvSpPr txBox="1"/>
          <p:nvPr>
            <p:ph idx="2" type="body"/>
          </p:nvPr>
        </p:nvSpPr>
        <p:spPr>
          <a:xfrm>
            <a:off x="6604000" y="1447800"/>
            <a:ext cx="4978400" cy="762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580"/>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lnSpc>
                <a:spcPct val="100000"/>
              </a:lnSpc>
              <a:spcBef>
                <a:spcPts val="370"/>
              </a:spcBef>
              <a:spcAft>
                <a:spcPts val="0"/>
              </a:spcAft>
              <a:buSzPts val="1700"/>
              <a:buNone/>
              <a:defRPr b="1" sz="2000"/>
            </a:lvl2pPr>
            <a:lvl3pPr indent="-228600" lvl="2" marL="1371600" algn="l">
              <a:lnSpc>
                <a:spcPct val="100000"/>
              </a:lnSpc>
              <a:spcBef>
                <a:spcPts val="370"/>
              </a:spcBef>
              <a:spcAft>
                <a:spcPts val="0"/>
              </a:spcAft>
              <a:buSzPts val="1530"/>
              <a:buNone/>
              <a:defRPr b="1" sz="1800"/>
            </a:lvl3pPr>
            <a:lvl4pPr indent="-228600" lvl="3" marL="1828800" algn="l">
              <a:lnSpc>
                <a:spcPct val="100000"/>
              </a:lnSpc>
              <a:spcBef>
                <a:spcPts val="370"/>
              </a:spcBef>
              <a:spcAft>
                <a:spcPts val="0"/>
              </a:spcAft>
              <a:buSzPts val="1280"/>
              <a:buNone/>
              <a:defRPr b="1" sz="1600"/>
            </a:lvl4pPr>
            <a:lvl5pPr indent="-228600" lvl="4" marL="2286000" algn="l">
              <a:lnSpc>
                <a:spcPct val="100000"/>
              </a:lnSpc>
              <a:spcBef>
                <a:spcPts val="370"/>
              </a:spcBef>
              <a:spcAft>
                <a:spcPts val="0"/>
              </a:spcAft>
              <a:buSzPts val="1600"/>
              <a:buFont typeface="Libre Baskerville"/>
              <a:buNone/>
              <a:defRPr b="1" sz="1600"/>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60" name="Google Shape;60;p7"/>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7"/>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7"/>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
        <p:nvSpPr>
          <p:cNvPr id="63" name="Google Shape;63;p7"/>
          <p:cNvSpPr txBox="1"/>
          <p:nvPr>
            <p:ph idx="3" type="body"/>
          </p:nvPr>
        </p:nvSpPr>
        <p:spPr>
          <a:xfrm>
            <a:off x="1219200" y="2247900"/>
            <a:ext cx="4978400" cy="38862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64" name="Google Shape;64;p7"/>
          <p:cNvSpPr txBox="1"/>
          <p:nvPr>
            <p:ph idx="4" type="body"/>
          </p:nvPr>
        </p:nvSpPr>
        <p:spPr>
          <a:xfrm>
            <a:off x="6604000" y="2247900"/>
            <a:ext cx="4978400" cy="38862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 name="Shape 65"/>
        <p:cNvGrpSpPr/>
        <p:nvPr/>
      </p:nvGrpSpPr>
      <p:grpSpPr>
        <a:xfrm>
          <a:off x="0" y="0"/>
          <a:ext cx="0" cy="0"/>
          <a:chOff x="0" y="0"/>
          <a:chExt cx="0" cy="0"/>
        </a:xfrm>
      </p:grpSpPr>
      <p:sp>
        <p:nvSpPr>
          <p:cNvPr id="66" name="Google Shape;66;p8"/>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8"/>
          <p:cNvSpPr txBox="1"/>
          <p:nvPr>
            <p:ph idx="1" type="body"/>
          </p:nvPr>
        </p:nvSpPr>
        <p:spPr>
          <a:xfrm rot="5400000">
            <a:off x="4114800" y="-1447800"/>
            <a:ext cx="4572000" cy="103632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68" name="Google Shape;68;p8"/>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8"/>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8"/>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1" name="Shape 71"/>
        <p:cNvGrpSpPr/>
        <p:nvPr/>
      </p:nvGrpSpPr>
      <p:grpSpPr>
        <a:xfrm>
          <a:off x="0" y="0"/>
          <a:ext cx="0" cy="0"/>
          <a:chOff x="0" y="0"/>
          <a:chExt cx="0" cy="0"/>
        </a:xfrm>
      </p:grpSpPr>
      <p:sp>
        <p:nvSpPr>
          <p:cNvPr id="72" name="Google Shape;72;p9"/>
          <p:cNvSpPr txBox="1"/>
          <p:nvPr>
            <p:ph type="title"/>
          </p:nvPr>
        </p:nvSpPr>
        <p:spPr>
          <a:xfrm rot="5400000">
            <a:off x="7254558" y="1859285"/>
            <a:ext cx="5851525" cy="2682240"/>
          </a:xfrm>
          <a:prstGeom prst="rect">
            <a:avLst/>
          </a:prstGeom>
          <a:noFill/>
          <a:ln>
            <a:noFill/>
          </a:ln>
        </p:spPr>
        <p:txBody>
          <a:bodyPr anchorCtr="0" anchor="b" bIns="91425"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9"/>
          <p:cNvSpPr txBox="1"/>
          <p:nvPr>
            <p:ph idx="1" type="body"/>
          </p:nvPr>
        </p:nvSpPr>
        <p:spPr>
          <a:xfrm rot="5400000">
            <a:off x="2001838" y="-507996"/>
            <a:ext cx="5851525" cy="74168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74" name="Google Shape;74;p9"/>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9"/>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9"/>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11" name="Google Shape;11;p1"/>
          <p:cNvSpPr/>
          <p:nvPr/>
        </p:nvSpPr>
        <p:spPr>
          <a:xfrm>
            <a:off x="85344" y="69755"/>
            <a:ext cx="12017829" cy="6693408"/>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12" name="Google Shape;12;p1"/>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rmAutofit/>
          </a:bodyPr>
          <a:lstStyle>
            <a:lvl1pPr lvl="0" marR="0" rtl="0" algn="l">
              <a:lnSpc>
                <a:spcPct val="100000"/>
              </a:lnSpc>
              <a:spcBef>
                <a:spcPts val="0"/>
              </a:spcBef>
              <a:spcAft>
                <a:spcPts val="0"/>
              </a:spcAft>
              <a:buClr>
                <a:schemeClr val="dk2"/>
              </a:buClr>
              <a:buSzPts val="4000"/>
              <a:buFont typeface="Libre Franklin"/>
              <a:buNone/>
              <a:defRPr b="0" i="0" sz="4000" u="none" cap="none" strike="noStrike">
                <a:solidFill>
                  <a:schemeClr val="dk2"/>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1"/>
          <p:cNvSpPr txBox="1"/>
          <p:nvPr>
            <p:ph idx="1" type="body"/>
          </p:nvPr>
        </p:nvSpPr>
        <p:spPr>
          <a:xfrm>
            <a:off x="1219200" y="1447800"/>
            <a:ext cx="10363200" cy="4572000"/>
          </a:xfrm>
          <a:prstGeom prst="rect">
            <a:avLst/>
          </a:prstGeom>
          <a:noFill/>
          <a:ln>
            <a:noFill/>
          </a:ln>
        </p:spPr>
        <p:txBody>
          <a:bodyPr anchorCtr="0" anchor="t" bIns="45700" lIns="91425" spcFirstLastPara="1" rIns="91425" wrap="square" tIns="45700">
            <a:normAutofit/>
          </a:bodyPr>
          <a:lstStyle>
            <a:lvl1pPr indent="-368935" lvl="0" marL="457200" marR="0" rtl="0" algn="l">
              <a:lnSpc>
                <a:spcPct val="100000"/>
              </a:lnSpc>
              <a:spcBef>
                <a:spcPts val="580"/>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lnSpc>
                <a:spcPct val="100000"/>
              </a:lnSpc>
              <a:spcBef>
                <a:spcPts val="370"/>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lnSpc>
                <a:spcPct val="100000"/>
              </a:lnSpc>
              <a:spcBef>
                <a:spcPts val="370"/>
              </a:spcBef>
              <a:spcAft>
                <a:spcPts val="0"/>
              </a:spcAft>
              <a:buClr>
                <a:srgbClr val="E6AFA9"/>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lnSpc>
                <a:spcPct val="100000"/>
              </a:lnSpc>
              <a:spcBef>
                <a:spcPts val="370"/>
              </a:spcBef>
              <a:spcAft>
                <a:spcPts val="0"/>
              </a:spcAft>
              <a:buClr>
                <a:schemeClr val="accent3"/>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lnSpc>
                <a:spcPct val="100000"/>
              </a:lnSpc>
              <a:spcBef>
                <a:spcPts val="370"/>
              </a:spcBef>
              <a:spcAft>
                <a:spcPts val="0"/>
              </a:spcAft>
              <a:buClr>
                <a:schemeClr val="accent3"/>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lnSpc>
                <a:spcPct val="100000"/>
              </a:lnSpc>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lnSpc>
                <a:spcPct val="100000"/>
              </a:lnSpc>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lnSpc>
                <a:spcPct val="100000"/>
              </a:lnSpc>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lnSpc>
                <a:spcPct val="100000"/>
              </a:lnSpc>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14" name="Google Shape;14;p1"/>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Libre Baskerville"/>
                <a:ea typeface="Libre Baskerville"/>
                <a:cs typeface="Libre Baskerville"/>
                <a:sym typeface="Libre Baskervill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15" name="Google Shape;15;p1"/>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Libre Baskerville"/>
                <a:ea typeface="Libre Baskerville"/>
                <a:cs typeface="Libre Baskerville"/>
                <a:sym typeface="Libre Baskervill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16" name="Google Shape;16;p1"/>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2.png"/><Relationship Id="rId4" Type="http://schemas.openxmlformats.org/officeDocument/2006/relationships/image" Target="../media/image5.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0"/>
          <p:cNvSpPr/>
          <p:nvPr/>
        </p:nvSpPr>
        <p:spPr>
          <a:xfrm>
            <a:off x="365750" y="1547625"/>
            <a:ext cx="11466000" cy="4742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Libre Baskerville"/>
              <a:ea typeface="Libre Baskerville"/>
              <a:cs typeface="Libre Baskerville"/>
              <a:sym typeface="Libre Baskerville"/>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Academic Project Presentation 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mbria"/>
                <a:ea typeface="Cambria"/>
                <a:cs typeface="Cambria"/>
                <a:sym typeface="Cambria"/>
              </a:rPr>
              <a:t>“</a:t>
            </a:r>
            <a:r>
              <a:rPr b="1" i="0" lang="en-US" sz="1800" u="none" cap="none" strike="noStrike">
                <a:solidFill>
                  <a:schemeClr val="dk1"/>
                </a:solidFill>
                <a:latin typeface="Cambria"/>
                <a:ea typeface="Cambria"/>
                <a:cs typeface="Cambria"/>
                <a:sym typeface="Cambria"/>
              </a:rPr>
              <a:t>Sequential Sentence Classification in Medical Abstracts</a:t>
            </a:r>
            <a:r>
              <a:rPr b="1" i="0" lang="en-US" sz="2400" u="none" cap="none" strike="noStrike">
                <a:solidFill>
                  <a:schemeClr val="dk1"/>
                </a:solidFill>
                <a:latin typeface="Cambria"/>
                <a:ea typeface="Cambria"/>
                <a:cs typeface="Cambria"/>
                <a:sym typeface="Cambria"/>
              </a:rPr>
              <a:t>”</a:t>
            </a:r>
            <a:endParaRPr b="0" i="0" sz="2400" u="none" cap="none" strike="noStrike">
              <a:solidFill>
                <a:schemeClr val="dk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Presented by:</a:t>
            </a:r>
            <a:r>
              <a:rPr b="0" i="0" lang="en-US" sz="1800" u="none" cap="none" strike="noStrike">
                <a:solidFill>
                  <a:schemeClr val="dk1"/>
                </a:solidFill>
                <a:latin typeface="Cambria"/>
                <a:ea typeface="Cambria"/>
                <a:cs typeface="Cambria"/>
                <a:sym typeface="Cambria"/>
              </a:rPr>
              <a:t>							                       					</a:t>
            </a:r>
            <a:r>
              <a:rPr b="1" i="0" lang="en-US" sz="1800" u="none" cap="none" strike="noStrike">
                <a:solidFill>
                  <a:schemeClr val="dk1"/>
                </a:solidFill>
                <a:latin typeface="Cambria"/>
                <a:ea typeface="Cambria"/>
                <a:cs typeface="Cambria"/>
                <a:sym typeface="Cambria"/>
              </a:rPr>
              <a:t>Under the guidance of: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Akshay G S(1AY18CS008)						                     					Dr.Ajith Padyana</a:t>
            </a:r>
            <a:endParaRPr b="0" i="0" sz="18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Dhruv K (1AY18CS038)							     							Associate Professor </a:t>
            </a:r>
            <a:r>
              <a:rPr lang="en-US" sz="1800">
                <a:solidFill>
                  <a:schemeClr val="dk1"/>
                </a:solidFill>
                <a:latin typeface="Cambria"/>
                <a:ea typeface="Cambria"/>
                <a:cs typeface="Cambria"/>
                <a:sym typeface="Cambria"/>
              </a:rPr>
              <a:t>&amp; Head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Anish K(1AY18CS013)				                                         						Department of CS&amp;E</a:t>
            </a:r>
            <a:endParaRPr b="0" i="0" sz="18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D Pruthvi Kumar Reddy(1AY18CS035)</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Baskerville"/>
              <a:ea typeface="Libre Baskerville"/>
              <a:cs typeface="Libre Baskerville"/>
              <a:sym typeface="Libre Baskerville"/>
            </a:endParaRPr>
          </a:p>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pic>
        <p:nvPicPr>
          <p:cNvPr descr="2010_Acharya_Institute_Logo.jpg" id="84" name="Google Shape;84;p10"/>
          <p:cNvPicPr preferRelativeResize="0"/>
          <p:nvPr/>
        </p:nvPicPr>
        <p:blipFill rotWithShape="1">
          <a:blip r:embed="rId3">
            <a:alphaModFix/>
          </a:blip>
          <a:srcRect b="11187" l="0" r="0" t="0"/>
          <a:stretch/>
        </p:blipFill>
        <p:spPr>
          <a:xfrm>
            <a:off x="5472545" y="1607128"/>
            <a:ext cx="1690255" cy="1579417"/>
          </a:xfrm>
          <a:prstGeom prst="rect">
            <a:avLst/>
          </a:prstGeom>
          <a:noFill/>
          <a:ln>
            <a:noFill/>
          </a:ln>
        </p:spPr>
      </p:pic>
      <p:sp>
        <p:nvSpPr>
          <p:cNvPr id="85" name="Google Shape;85;p10"/>
          <p:cNvSpPr/>
          <p:nvPr/>
        </p:nvSpPr>
        <p:spPr>
          <a:xfrm>
            <a:off x="526473" y="285730"/>
            <a:ext cx="11208327" cy="12618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mbria"/>
                <a:ea typeface="Cambria"/>
                <a:cs typeface="Cambria"/>
                <a:sym typeface="Cambria"/>
              </a:rPr>
              <a:t>DEPARTMENT OF COMPUTER SCIENCE &amp; ENGINEERING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Cambria"/>
                <a:ea typeface="Cambria"/>
                <a:cs typeface="Cambria"/>
                <a:sym typeface="Cambria"/>
              </a:rPr>
              <a:t>ACHARYA  INSTITUTE OF TECHNOLOGY</a:t>
            </a:r>
            <a:br>
              <a:rPr b="1" i="0" lang="en-US" sz="2200" u="none" cap="none" strike="noStrike">
                <a:solidFill>
                  <a:schemeClr val="dk1"/>
                </a:solidFill>
                <a:latin typeface="Cambria"/>
                <a:ea typeface="Cambria"/>
                <a:cs typeface="Cambria"/>
                <a:sym typeface="Cambria"/>
              </a:rPr>
            </a:br>
            <a:r>
              <a:rPr b="1" i="0" lang="en-US" sz="2200" u="none" cap="none" strike="noStrike">
                <a:solidFill>
                  <a:schemeClr val="dk1"/>
                </a:solidFill>
                <a:latin typeface="Cambria"/>
                <a:ea typeface="Cambria"/>
                <a:cs typeface="Cambria"/>
                <a:sym typeface="Cambria"/>
              </a:rPr>
              <a:t>  SOLADEVANAHALLI, BENGALURU-560107</a:t>
            </a:r>
            <a:endParaRPr b="1" i="0" sz="2200" u="none" cap="none" strike="noStrike">
              <a:solidFill>
                <a:schemeClr val="dk1"/>
              </a:solidFill>
              <a:latin typeface="Cambria"/>
              <a:ea typeface="Cambria"/>
              <a:cs typeface="Cambria"/>
              <a:sym typeface="Cambria"/>
            </a:endParaRPr>
          </a:p>
        </p:txBody>
      </p:sp>
      <p:sp>
        <p:nvSpPr>
          <p:cNvPr id="86" name="Google Shape;86;p10"/>
          <p:cNvSpPr txBox="1"/>
          <p:nvPr>
            <p:ph idx="10" type="dt"/>
          </p:nvPr>
        </p:nvSpPr>
        <p:spPr>
          <a:xfrm>
            <a:off x="10584873" y="6191250"/>
            <a:ext cx="1288472" cy="476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latin typeface="Cambria"/>
                <a:ea typeface="Cambria"/>
                <a:cs typeface="Cambria"/>
                <a:sym typeface="Cambria"/>
              </a:rPr>
              <a:t>23</a:t>
            </a:r>
            <a:r>
              <a:rPr b="1" lang="en-US">
                <a:latin typeface="Cambria"/>
                <a:ea typeface="Cambria"/>
                <a:cs typeface="Cambria"/>
                <a:sym typeface="Cambria"/>
              </a:rPr>
              <a:t>-July-22</a:t>
            </a:r>
            <a:endParaRPr b="1">
              <a:latin typeface="Cambria"/>
              <a:ea typeface="Cambria"/>
              <a:cs typeface="Cambria"/>
              <a:sym typeface="Cambria"/>
            </a:endParaRPr>
          </a:p>
        </p:txBody>
      </p:sp>
      <p:sp>
        <p:nvSpPr>
          <p:cNvPr id="87" name="Google Shape;87;p10"/>
          <p:cNvSpPr txBox="1"/>
          <p:nvPr>
            <p:ph idx="11" type="ftr"/>
          </p:nvPr>
        </p:nvSpPr>
        <p:spPr>
          <a:xfrm>
            <a:off x="928256" y="6172200"/>
            <a:ext cx="4682835" cy="457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latin typeface="Cambria"/>
                <a:ea typeface="Cambria"/>
                <a:cs typeface="Cambria"/>
                <a:sym typeface="Cambria"/>
              </a:rPr>
              <a:t>Department of CS&amp;E, Acharya Institute of Technology</a:t>
            </a:r>
            <a:endParaRPr/>
          </a:p>
        </p:txBody>
      </p:sp>
      <p:sp>
        <p:nvSpPr>
          <p:cNvPr id="88" name="Google Shape;88;p10"/>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graphicFrame>
        <p:nvGraphicFramePr>
          <p:cNvPr id="155" name="Google Shape;155;p19"/>
          <p:cNvGraphicFramePr/>
          <p:nvPr/>
        </p:nvGraphicFramePr>
        <p:xfrm>
          <a:off x="952500" y="810425"/>
          <a:ext cx="3000000" cy="3000000"/>
        </p:xfrm>
        <a:graphic>
          <a:graphicData uri="http://schemas.openxmlformats.org/drawingml/2006/table">
            <a:tbl>
              <a:tblPr>
                <a:noFill/>
                <a:tableStyleId>{52ED3CB1-6F00-49B6-8309-87E5A4BF1173}</a:tableStyleId>
              </a:tblPr>
              <a:tblGrid>
                <a:gridCol w="474050"/>
                <a:gridCol w="1828475"/>
                <a:gridCol w="1675875"/>
                <a:gridCol w="2791850"/>
                <a:gridCol w="3516750"/>
              </a:tblGrid>
              <a:tr h="1039000">
                <a:tc>
                  <a:txBody>
                    <a:bodyPr/>
                    <a:lstStyle/>
                    <a:p>
                      <a:pPr indent="0" lvl="0" marL="0" rtl="0" algn="l">
                        <a:spcBef>
                          <a:spcPts val="0"/>
                        </a:spcBef>
                        <a:spcAft>
                          <a:spcPts val="0"/>
                        </a:spcAft>
                        <a:buNone/>
                      </a:pPr>
                      <a:r>
                        <a:rPr lang="en-US"/>
                        <a:t>S.N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PAPER TITLE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AUTHORS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TECHNICAL IDEAS/ALGORITHMS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SHORTFALLS/DRAWBACKS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88750">
                <a:tc>
                  <a:txBody>
                    <a:bodyPr/>
                    <a:lstStyle/>
                    <a:p>
                      <a:pPr indent="0" lvl="0" marL="0" rtl="0" algn="l">
                        <a:spcBef>
                          <a:spcPts val="0"/>
                        </a:spcBef>
                        <a:spcAft>
                          <a:spcPts val="0"/>
                        </a:spcAft>
                        <a:buNone/>
                      </a:pPr>
                      <a:r>
                        <a:rPr lang="en-US"/>
                        <a:t>5.</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Neural Networks for Joint Sentence Classification in Medical Paper Abstracts.</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Franck Dernoncourt, Peter Szolovits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Combines the strength of Structured predictions.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utilizes a popular technique of Glove Embedding.</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In addition structure, the proposed solution makes use of all the techniques to get a combined deep learning model architecture that not only learns patterns of characters and words, but also the structure and the context with feature engineered analysis and fine-tuned parameters for the models. </a:t>
                      </a:r>
                      <a:r>
                        <a:rPr lang="en-US"/>
                        <a:t> </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type="ctrTitle"/>
          </p:nvPr>
        </p:nvSpPr>
        <p:spPr>
          <a:xfrm>
            <a:off x="609600" y="1505931"/>
            <a:ext cx="10972800" cy="1470025"/>
          </a:xfrm>
          <a:prstGeom prst="rect">
            <a:avLst/>
          </a:prstGeom>
          <a:noFill/>
          <a:ln>
            <a:noFill/>
          </a:ln>
        </p:spPr>
        <p:txBody>
          <a:bodyPr anchorCtr="0" anchor="ctr" bIns="91425" lIns="91425" spcFirstLastPara="1" rIns="91425" wrap="square" tIns="45700">
            <a:normAutofit/>
          </a:bodyPr>
          <a:lstStyle/>
          <a:p>
            <a:pPr indent="0" lvl="0" marL="0" rtl="0" algn="ctr">
              <a:lnSpc>
                <a:spcPct val="100000"/>
              </a:lnSpc>
              <a:spcBef>
                <a:spcPts val="0"/>
              </a:spcBef>
              <a:spcAft>
                <a:spcPts val="0"/>
              </a:spcAft>
              <a:buClr>
                <a:srgbClr val="FFFFFF"/>
              </a:buClr>
              <a:buSzPts val="4000"/>
              <a:buFont typeface="Cambria"/>
              <a:buNone/>
            </a:pPr>
            <a:r>
              <a:rPr b="1" lang="en-US">
                <a:latin typeface="Cambria"/>
                <a:ea typeface="Cambria"/>
                <a:cs typeface="Cambria"/>
                <a:sym typeface="Cambria"/>
              </a:rPr>
              <a:t>REQUIREMENT ANALYSIS FOR PROJECT IMPLEMENTATION</a:t>
            </a:r>
            <a:endParaRPr>
              <a:latin typeface="Cambria"/>
              <a:ea typeface="Cambria"/>
              <a:cs typeface="Cambria"/>
              <a:sym typeface="Cambria"/>
            </a:endParaRPr>
          </a:p>
        </p:txBody>
      </p:sp>
      <p:sp>
        <p:nvSpPr>
          <p:cNvPr id="161" name="Google Shape;161;p20"/>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txBox="1"/>
          <p:nvPr>
            <p:ph type="title"/>
          </p:nvPr>
        </p:nvSpPr>
        <p:spPr>
          <a:xfrm>
            <a:off x="207818" y="274638"/>
            <a:ext cx="11790219" cy="1143000"/>
          </a:xfrm>
          <a:prstGeom prst="rect">
            <a:avLst/>
          </a:prstGeom>
          <a:noFill/>
          <a:ln>
            <a:noFill/>
          </a:ln>
        </p:spPr>
        <p:txBody>
          <a:bodyPr anchorCtr="0" anchor="b" bIns="91425"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Cambria"/>
              <a:buNone/>
            </a:pPr>
            <a:r>
              <a:rPr b="1" lang="en-US" sz="4800">
                <a:solidFill>
                  <a:schemeClr val="dk1"/>
                </a:solidFill>
                <a:latin typeface="Cambria"/>
                <a:ea typeface="Cambria"/>
                <a:cs typeface="Cambria"/>
                <a:sym typeface="Cambria"/>
              </a:rPr>
              <a:t>FUNCTIONAL REQUIREMENTS</a:t>
            </a:r>
            <a:endParaRPr b="1" sz="4800">
              <a:solidFill>
                <a:schemeClr val="dk1"/>
              </a:solidFill>
              <a:latin typeface="Cambria"/>
              <a:ea typeface="Cambria"/>
              <a:cs typeface="Cambria"/>
              <a:sym typeface="Cambria"/>
            </a:endParaRPr>
          </a:p>
        </p:txBody>
      </p:sp>
      <p:sp>
        <p:nvSpPr>
          <p:cNvPr id="167" name="Google Shape;167;p21"/>
          <p:cNvSpPr txBox="1"/>
          <p:nvPr>
            <p:ph idx="10" type="dt"/>
          </p:nvPr>
        </p:nvSpPr>
        <p:spPr>
          <a:xfrm>
            <a:off x="10529455" y="6191250"/>
            <a:ext cx="1371599" cy="476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400"/>
              <a:buNone/>
            </a:pPr>
            <a:r>
              <a:rPr b="1" lang="en-US">
                <a:latin typeface="Cambria"/>
                <a:ea typeface="Cambria"/>
                <a:cs typeface="Cambria"/>
                <a:sym typeface="Cambria"/>
              </a:rPr>
              <a:t>23-July-22</a:t>
            </a:r>
            <a:endParaRPr b="1">
              <a:latin typeface="Cambria"/>
              <a:ea typeface="Cambria"/>
              <a:cs typeface="Cambria"/>
              <a:sym typeface="Cambria"/>
            </a:endParaRPr>
          </a:p>
        </p:txBody>
      </p:sp>
      <p:sp>
        <p:nvSpPr>
          <p:cNvPr id="168" name="Google Shape;168;p21"/>
          <p:cNvSpPr txBox="1"/>
          <p:nvPr>
            <p:ph idx="11" type="ftr"/>
          </p:nvPr>
        </p:nvSpPr>
        <p:spPr>
          <a:xfrm>
            <a:off x="803563" y="6172200"/>
            <a:ext cx="4668981" cy="457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latin typeface="Cambria"/>
                <a:ea typeface="Cambria"/>
                <a:cs typeface="Cambria"/>
                <a:sym typeface="Cambria"/>
              </a:rPr>
              <a:t>Department of CS&amp;E, Acharya Institute of Technology</a:t>
            </a:r>
            <a:endParaRPr/>
          </a:p>
        </p:txBody>
      </p:sp>
      <p:sp>
        <p:nvSpPr>
          <p:cNvPr id="169" name="Google Shape;169;p21"/>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170" name="Google Shape;170;p21"/>
          <p:cNvSpPr txBox="1"/>
          <p:nvPr>
            <p:ph idx="1" type="body"/>
          </p:nvPr>
        </p:nvSpPr>
        <p:spPr>
          <a:xfrm>
            <a:off x="694059" y="1396856"/>
            <a:ext cx="10841449" cy="4737244"/>
          </a:xfrm>
          <a:prstGeom prst="rect">
            <a:avLst/>
          </a:prstGeom>
          <a:noFill/>
          <a:ln>
            <a:noFill/>
          </a:ln>
        </p:spPr>
        <p:txBody>
          <a:bodyPr anchorCtr="0" anchor="t" bIns="45700" lIns="91425" spcFirstLastPara="1" rIns="91425" wrap="square" tIns="45700">
            <a:normAutofit/>
          </a:bodyPr>
          <a:lstStyle/>
          <a:p>
            <a:pPr indent="-133985" lvl="0" marL="274320" rtl="0" algn="just">
              <a:lnSpc>
                <a:spcPct val="100000"/>
              </a:lnSpc>
              <a:spcBef>
                <a:spcPts val="0"/>
              </a:spcBef>
              <a:spcAft>
                <a:spcPts val="0"/>
              </a:spcAft>
              <a:buSzPts val="2210"/>
              <a:buFont typeface="Noto Sans Symbols"/>
              <a:buNone/>
            </a:pPr>
            <a:r>
              <a:t/>
            </a:r>
            <a:endParaRPr>
              <a:latin typeface="Cambria"/>
              <a:ea typeface="Cambria"/>
              <a:cs typeface="Cambria"/>
              <a:sym typeface="Cambria"/>
            </a:endParaRPr>
          </a:p>
          <a:p>
            <a:pPr indent="-274320" lvl="0" marL="274320" rtl="0" algn="just">
              <a:lnSpc>
                <a:spcPct val="100000"/>
              </a:lnSpc>
              <a:spcBef>
                <a:spcPts val="0"/>
              </a:spcBef>
              <a:spcAft>
                <a:spcPts val="0"/>
              </a:spcAft>
              <a:buSzPts val="2210"/>
              <a:buFont typeface="Noto Sans Symbols"/>
              <a:buChar char="⮚"/>
            </a:pPr>
            <a:r>
              <a:rPr lang="en-US">
                <a:latin typeface="Cambria"/>
                <a:ea typeface="Cambria"/>
                <a:cs typeface="Cambria"/>
                <a:sym typeface="Cambria"/>
              </a:rPr>
              <a:t>Effectively preprocess </a:t>
            </a:r>
            <a:r>
              <a:rPr lang="en-US">
                <a:latin typeface="Cambria"/>
                <a:ea typeface="Cambria"/>
                <a:cs typeface="Cambria"/>
                <a:sym typeface="Cambria"/>
              </a:rPr>
              <a:t>the data to fit in the model.</a:t>
            </a:r>
            <a:endParaRPr>
              <a:latin typeface="Cambria"/>
              <a:ea typeface="Cambria"/>
              <a:cs typeface="Cambria"/>
              <a:sym typeface="Cambria"/>
            </a:endParaRPr>
          </a:p>
          <a:p>
            <a:pPr indent="0" lvl="0" marL="457200" rtl="0" algn="just">
              <a:lnSpc>
                <a:spcPct val="100000"/>
              </a:lnSpc>
              <a:spcBef>
                <a:spcPts val="0"/>
              </a:spcBef>
              <a:spcAft>
                <a:spcPts val="0"/>
              </a:spcAft>
              <a:buNone/>
            </a:pPr>
            <a:r>
              <a:t/>
            </a:r>
            <a:endParaRPr>
              <a:latin typeface="Cambria"/>
              <a:ea typeface="Cambria"/>
              <a:cs typeface="Cambria"/>
              <a:sym typeface="Cambria"/>
            </a:endParaRPr>
          </a:p>
          <a:p>
            <a:pPr indent="-274320" lvl="0" marL="274320" rtl="0" algn="just">
              <a:lnSpc>
                <a:spcPct val="100000"/>
              </a:lnSpc>
              <a:spcBef>
                <a:spcPts val="0"/>
              </a:spcBef>
              <a:spcAft>
                <a:spcPts val="0"/>
              </a:spcAft>
              <a:buSzPts val="2210"/>
              <a:buFont typeface="Noto Sans Symbols"/>
              <a:buChar char="⮚"/>
            </a:pPr>
            <a:r>
              <a:rPr lang="en-US">
                <a:latin typeface="Cambria"/>
                <a:ea typeface="Cambria"/>
                <a:cs typeface="Cambria"/>
                <a:sym typeface="Cambria"/>
              </a:rPr>
              <a:t>To implement the Deep Neural Network </a:t>
            </a:r>
            <a:r>
              <a:rPr lang="en-US">
                <a:latin typeface="Cambria"/>
                <a:ea typeface="Cambria"/>
                <a:cs typeface="Cambria"/>
                <a:sym typeface="Cambria"/>
              </a:rPr>
              <a:t>Architectures.</a:t>
            </a:r>
            <a:endParaRPr/>
          </a:p>
          <a:p>
            <a:pPr indent="-133985" lvl="0" marL="274320" rtl="0" algn="just">
              <a:lnSpc>
                <a:spcPct val="100000"/>
              </a:lnSpc>
              <a:spcBef>
                <a:spcPts val="0"/>
              </a:spcBef>
              <a:spcAft>
                <a:spcPts val="0"/>
              </a:spcAft>
              <a:buSzPts val="2210"/>
              <a:buFont typeface="Noto Sans Symbols"/>
              <a:buNone/>
            </a:pPr>
            <a:r>
              <a:t/>
            </a:r>
            <a:endParaRPr>
              <a:latin typeface="Cambria"/>
              <a:ea typeface="Cambria"/>
              <a:cs typeface="Cambria"/>
              <a:sym typeface="Cambria"/>
            </a:endParaRPr>
          </a:p>
          <a:p>
            <a:pPr indent="-274320" lvl="0" marL="274320" rtl="0" algn="just">
              <a:lnSpc>
                <a:spcPct val="100000"/>
              </a:lnSpc>
              <a:spcBef>
                <a:spcPts val="0"/>
              </a:spcBef>
              <a:spcAft>
                <a:spcPts val="0"/>
              </a:spcAft>
              <a:buSzPts val="2210"/>
              <a:buFont typeface="Noto Sans Symbols"/>
              <a:buChar char="⮚"/>
            </a:pPr>
            <a:r>
              <a:rPr lang="en-US">
                <a:latin typeface="Cambria"/>
                <a:ea typeface="Cambria"/>
                <a:cs typeface="Cambria"/>
                <a:sym typeface="Cambria"/>
              </a:rPr>
              <a:t>Learn the process and factors affecting the learning of the algorithm.</a:t>
            </a:r>
            <a:endParaRPr/>
          </a:p>
          <a:p>
            <a:pPr indent="-133985" lvl="0" marL="274320" rtl="0" algn="just">
              <a:lnSpc>
                <a:spcPct val="100000"/>
              </a:lnSpc>
              <a:spcBef>
                <a:spcPts val="0"/>
              </a:spcBef>
              <a:spcAft>
                <a:spcPts val="0"/>
              </a:spcAft>
              <a:buSzPts val="2210"/>
              <a:buFont typeface="Noto Sans Symbols"/>
              <a:buNone/>
            </a:pPr>
            <a:r>
              <a:t/>
            </a:r>
            <a:endParaRPr>
              <a:latin typeface="Cambria"/>
              <a:ea typeface="Cambria"/>
              <a:cs typeface="Cambria"/>
              <a:sym typeface="Cambria"/>
            </a:endParaRPr>
          </a:p>
          <a:p>
            <a:pPr indent="-274320" lvl="0" marL="274320" rtl="0" algn="just">
              <a:lnSpc>
                <a:spcPct val="100000"/>
              </a:lnSpc>
              <a:spcBef>
                <a:spcPts val="0"/>
              </a:spcBef>
              <a:spcAft>
                <a:spcPts val="0"/>
              </a:spcAft>
              <a:buSzPts val="2210"/>
              <a:buFont typeface="Noto Sans Symbols"/>
              <a:buChar char="⮚"/>
            </a:pPr>
            <a:r>
              <a:rPr lang="en-US">
                <a:latin typeface="Cambria"/>
                <a:ea typeface="Cambria"/>
                <a:cs typeface="Cambria"/>
                <a:sym typeface="Cambria"/>
              </a:rPr>
              <a:t>Learn the patterns in the data.</a:t>
            </a:r>
            <a:endParaRPr/>
          </a:p>
          <a:p>
            <a:pPr indent="-133985" lvl="0" marL="274320" rtl="0" algn="just">
              <a:lnSpc>
                <a:spcPct val="100000"/>
              </a:lnSpc>
              <a:spcBef>
                <a:spcPts val="0"/>
              </a:spcBef>
              <a:spcAft>
                <a:spcPts val="0"/>
              </a:spcAft>
              <a:buSzPts val="2210"/>
              <a:buFont typeface="Noto Sans Symbols"/>
              <a:buNone/>
            </a:pPr>
            <a:r>
              <a:t/>
            </a:r>
            <a:endParaRPr>
              <a:latin typeface="Cambria"/>
              <a:ea typeface="Cambria"/>
              <a:cs typeface="Cambria"/>
              <a:sym typeface="Cambria"/>
            </a:endParaRPr>
          </a:p>
          <a:p>
            <a:pPr indent="-274320" lvl="0" marL="274320" rtl="0" algn="just">
              <a:lnSpc>
                <a:spcPct val="100000"/>
              </a:lnSpc>
              <a:spcBef>
                <a:spcPts val="0"/>
              </a:spcBef>
              <a:spcAft>
                <a:spcPts val="0"/>
              </a:spcAft>
              <a:buSzPts val="2210"/>
              <a:buFont typeface="Noto Sans Symbols"/>
              <a:buChar char="⮚"/>
            </a:pPr>
            <a:r>
              <a:rPr lang="en-US">
                <a:latin typeface="Cambria"/>
                <a:ea typeface="Cambria"/>
                <a:cs typeface="Cambria"/>
                <a:sym typeface="Cambria"/>
              </a:rPr>
              <a:t>Feature </a:t>
            </a:r>
            <a:r>
              <a:rPr lang="en-US">
                <a:latin typeface="Times New Roman"/>
                <a:ea typeface="Times New Roman"/>
                <a:cs typeface="Times New Roman"/>
                <a:sym typeface="Times New Roman"/>
              </a:rPr>
              <a:t>Engineering</a:t>
            </a:r>
            <a:r>
              <a:rPr lang="en-US">
                <a:latin typeface="Cambria"/>
                <a:ea typeface="Cambria"/>
                <a:cs typeface="Cambria"/>
                <a:sym typeface="Cambria"/>
              </a:rPr>
              <a:t> the model with the knowledge gained from the data.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2"/>
          <p:cNvSpPr txBox="1"/>
          <p:nvPr>
            <p:ph type="title"/>
          </p:nvPr>
        </p:nvSpPr>
        <p:spPr>
          <a:xfrm>
            <a:off x="166255" y="274638"/>
            <a:ext cx="11817927" cy="1143000"/>
          </a:xfrm>
          <a:prstGeom prst="rect">
            <a:avLst/>
          </a:prstGeom>
          <a:noFill/>
          <a:ln>
            <a:noFill/>
          </a:ln>
        </p:spPr>
        <p:txBody>
          <a:bodyPr anchorCtr="0" anchor="b" bIns="91425"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Cambria"/>
              <a:buNone/>
            </a:pPr>
            <a:r>
              <a:rPr b="1" lang="en-US" sz="4800">
                <a:solidFill>
                  <a:schemeClr val="dk1"/>
                </a:solidFill>
                <a:latin typeface="Cambria"/>
                <a:ea typeface="Cambria"/>
                <a:cs typeface="Cambria"/>
                <a:sym typeface="Cambria"/>
              </a:rPr>
              <a:t>NON-FUNCTIONAL REQUIREMENTS</a:t>
            </a:r>
            <a:endParaRPr b="1" sz="4800">
              <a:solidFill>
                <a:schemeClr val="dk1"/>
              </a:solidFill>
              <a:latin typeface="Cambria"/>
              <a:ea typeface="Cambria"/>
              <a:cs typeface="Cambria"/>
              <a:sym typeface="Cambria"/>
            </a:endParaRPr>
          </a:p>
        </p:txBody>
      </p:sp>
      <p:sp>
        <p:nvSpPr>
          <p:cNvPr id="176" name="Google Shape;176;p22"/>
          <p:cNvSpPr txBox="1"/>
          <p:nvPr>
            <p:ph idx="10" type="dt"/>
          </p:nvPr>
        </p:nvSpPr>
        <p:spPr>
          <a:xfrm>
            <a:off x="10529454" y="6191250"/>
            <a:ext cx="1427017" cy="476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400"/>
              <a:buNone/>
            </a:pPr>
            <a:r>
              <a:rPr b="1" lang="en-US">
                <a:latin typeface="Cambria"/>
                <a:ea typeface="Cambria"/>
                <a:cs typeface="Cambria"/>
                <a:sym typeface="Cambria"/>
              </a:rPr>
              <a:t>23-July-22</a:t>
            </a:r>
            <a:endParaRPr b="1">
              <a:latin typeface="Cambria"/>
              <a:ea typeface="Cambria"/>
              <a:cs typeface="Cambria"/>
              <a:sym typeface="Cambria"/>
            </a:endParaRPr>
          </a:p>
        </p:txBody>
      </p:sp>
      <p:sp>
        <p:nvSpPr>
          <p:cNvPr id="177" name="Google Shape;177;p22"/>
          <p:cNvSpPr txBox="1"/>
          <p:nvPr>
            <p:ph idx="11" type="ftr"/>
          </p:nvPr>
        </p:nvSpPr>
        <p:spPr>
          <a:xfrm>
            <a:off x="845128" y="6172200"/>
            <a:ext cx="4724400" cy="457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latin typeface="Cambria"/>
                <a:ea typeface="Cambria"/>
                <a:cs typeface="Cambria"/>
                <a:sym typeface="Cambria"/>
              </a:rPr>
              <a:t>Department of  CS&amp;E, Acharya Institute of Technology</a:t>
            </a:r>
            <a:endParaRPr/>
          </a:p>
        </p:txBody>
      </p:sp>
      <p:sp>
        <p:nvSpPr>
          <p:cNvPr id="178" name="Google Shape;178;p22"/>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179" name="Google Shape;179;p22"/>
          <p:cNvSpPr txBox="1"/>
          <p:nvPr>
            <p:ph idx="1" type="body"/>
          </p:nvPr>
        </p:nvSpPr>
        <p:spPr>
          <a:xfrm>
            <a:off x="660223" y="1417638"/>
            <a:ext cx="10871554" cy="4693226"/>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580"/>
              </a:spcBef>
              <a:spcAft>
                <a:spcPts val="0"/>
              </a:spcAft>
              <a:buNone/>
            </a:pPr>
            <a:r>
              <a:t/>
            </a:r>
            <a:endParaRPr sz="2400">
              <a:latin typeface="Times New Roman"/>
              <a:ea typeface="Times New Roman"/>
              <a:cs typeface="Times New Roman"/>
              <a:sym typeface="Times New Roman"/>
            </a:endParaRPr>
          </a:p>
          <a:p>
            <a:pPr indent="-381000" lvl="0" marL="457200" rtl="0" algn="l">
              <a:lnSpc>
                <a:spcPct val="150000"/>
              </a:lnSpc>
              <a:spcBef>
                <a:spcPts val="580"/>
              </a:spcBef>
              <a:spcAft>
                <a:spcPts val="0"/>
              </a:spcAft>
              <a:buSzPts val="2400"/>
              <a:buFont typeface="Times New Roman"/>
              <a:buChar char="⮚"/>
            </a:pPr>
            <a:r>
              <a:rPr lang="en-US" sz="2400">
                <a:latin typeface="Times New Roman"/>
                <a:ea typeface="Times New Roman"/>
                <a:cs typeface="Times New Roman"/>
                <a:sym typeface="Times New Roman"/>
              </a:rPr>
              <a:t>Performance</a:t>
            </a:r>
            <a:endParaRPr sz="2400">
              <a:latin typeface="Times New Roman"/>
              <a:ea typeface="Times New Roman"/>
              <a:cs typeface="Times New Roman"/>
              <a:sym typeface="Times New Roman"/>
            </a:endParaRPr>
          </a:p>
          <a:p>
            <a:pPr indent="-381000" lvl="0" marL="457200" rtl="0" algn="l">
              <a:lnSpc>
                <a:spcPct val="150000"/>
              </a:lnSpc>
              <a:spcBef>
                <a:spcPts val="580"/>
              </a:spcBef>
              <a:spcAft>
                <a:spcPts val="0"/>
              </a:spcAft>
              <a:buSzPts val="2400"/>
              <a:buFont typeface="Times New Roman"/>
              <a:buChar char="⮚"/>
            </a:pPr>
            <a:r>
              <a:rPr lang="en-US" sz="2400">
                <a:latin typeface="Times New Roman"/>
                <a:ea typeface="Times New Roman"/>
                <a:cs typeface="Times New Roman"/>
                <a:sym typeface="Times New Roman"/>
              </a:rPr>
              <a:t>Reliability</a:t>
            </a:r>
            <a:endParaRPr sz="2400">
              <a:latin typeface="Times New Roman"/>
              <a:ea typeface="Times New Roman"/>
              <a:cs typeface="Times New Roman"/>
              <a:sym typeface="Times New Roman"/>
            </a:endParaRPr>
          </a:p>
          <a:p>
            <a:pPr indent="-381000" lvl="0" marL="457200" rtl="0" algn="l">
              <a:lnSpc>
                <a:spcPct val="150000"/>
              </a:lnSpc>
              <a:spcBef>
                <a:spcPts val="580"/>
              </a:spcBef>
              <a:spcAft>
                <a:spcPts val="0"/>
              </a:spcAft>
              <a:buSzPts val="2400"/>
              <a:buFont typeface="Times New Roman"/>
              <a:buChar char="⮚"/>
            </a:pPr>
            <a:r>
              <a:rPr lang="en-US" sz="2400">
                <a:latin typeface="Times New Roman"/>
                <a:ea typeface="Times New Roman"/>
                <a:cs typeface="Times New Roman"/>
                <a:sym typeface="Times New Roman"/>
              </a:rPr>
              <a:t>Accuracy </a:t>
            </a:r>
            <a:endParaRPr sz="2400">
              <a:latin typeface="Times New Roman"/>
              <a:ea typeface="Times New Roman"/>
              <a:cs typeface="Times New Roman"/>
              <a:sym typeface="Times New Roman"/>
            </a:endParaRPr>
          </a:p>
          <a:p>
            <a:pPr indent="-228600" lvl="0" marL="457200" rtl="0" algn="l">
              <a:lnSpc>
                <a:spcPct val="150000"/>
              </a:lnSpc>
              <a:spcBef>
                <a:spcPts val="580"/>
              </a:spcBef>
              <a:spcAft>
                <a:spcPts val="0"/>
              </a:spcAft>
              <a:buSzPts val="1530"/>
              <a:buFont typeface="Noto Sans Symbols"/>
              <a:buNone/>
            </a:pPr>
            <a:r>
              <a:t/>
            </a:r>
            <a:endParaRPr sz="1800">
              <a:latin typeface="Cambria"/>
              <a:ea typeface="Cambria"/>
              <a:cs typeface="Cambria"/>
              <a:sym typeface="Cambria"/>
            </a:endParaRPr>
          </a:p>
          <a:p>
            <a:pPr indent="-133985" lvl="0" marL="274320" rtl="0" algn="just">
              <a:lnSpc>
                <a:spcPct val="100000"/>
              </a:lnSpc>
              <a:spcBef>
                <a:spcPts val="580"/>
              </a:spcBef>
              <a:spcAft>
                <a:spcPts val="0"/>
              </a:spcAft>
              <a:buSzPts val="2210"/>
              <a:buNone/>
            </a:pPr>
            <a:r>
              <a:t/>
            </a:r>
            <a:endParaRPr>
              <a:latin typeface="Cambria"/>
              <a:ea typeface="Cambria"/>
              <a:cs typeface="Cambria"/>
              <a:sym typeface="Cambr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type="title"/>
          </p:nvPr>
        </p:nvSpPr>
        <p:spPr>
          <a:xfrm>
            <a:off x="166255" y="274638"/>
            <a:ext cx="11817927" cy="1143000"/>
          </a:xfrm>
          <a:prstGeom prst="rect">
            <a:avLst/>
          </a:prstGeom>
          <a:noFill/>
          <a:ln>
            <a:noFill/>
          </a:ln>
        </p:spPr>
        <p:txBody>
          <a:bodyPr anchorCtr="0" anchor="b" bIns="91425"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Cambria"/>
              <a:buNone/>
            </a:pPr>
            <a:r>
              <a:rPr b="1" lang="en-US" sz="4800">
                <a:solidFill>
                  <a:schemeClr val="dk1"/>
                </a:solidFill>
                <a:latin typeface="Cambria"/>
                <a:ea typeface="Cambria"/>
                <a:cs typeface="Cambria"/>
                <a:sym typeface="Cambria"/>
              </a:rPr>
              <a:t>SOFTWARE REQUIREMENTS</a:t>
            </a:r>
            <a:endParaRPr b="1" sz="4800">
              <a:solidFill>
                <a:schemeClr val="dk1"/>
              </a:solidFill>
              <a:latin typeface="Cambria"/>
              <a:ea typeface="Cambria"/>
              <a:cs typeface="Cambria"/>
              <a:sym typeface="Cambria"/>
            </a:endParaRPr>
          </a:p>
        </p:txBody>
      </p:sp>
      <p:sp>
        <p:nvSpPr>
          <p:cNvPr id="185" name="Google Shape;185;p23"/>
          <p:cNvSpPr txBox="1"/>
          <p:nvPr>
            <p:ph idx="10" type="dt"/>
          </p:nvPr>
        </p:nvSpPr>
        <p:spPr>
          <a:xfrm>
            <a:off x="10529454" y="6191250"/>
            <a:ext cx="1427017" cy="476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400"/>
              <a:buNone/>
            </a:pPr>
            <a:r>
              <a:rPr b="1" lang="en-US">
                <a:latin typeface="Cambria"/>
                <a:ea typeface="Cambria"/>
                <a:cs typeface="Cambria"/>
                <a:sym typeface="Cambria"/>
              </a:rPr>
              <a:t>23-July-22</a:t>
            </a:r>
            <a:endParaRPr b="1">
              <a:latin typeface="Cambria"/>
              <a:ea typeface="Cambria"/>
              <a:cs typeface="Cambria"/>
              <a:sym typeface="Cambria"/>
            </a:endParaRPr>
          </a:p>
        </p:txBody>
      </p:sp>
      <p:sp>
        <p:nvSpPr>
          <p:cNvPr id="186" name="Google Shape;186;p23"/>
          <p:cNvSpPr txBox="1"/>
          <p:nvPr>
            <p:ph idx="11" type="ftr"/>
          </p:nvPr>
        </p:nvSpPr>
        <p:spPr>
          <a:xfrm>
            <a:off x="845128" y="6172200"/>
            <a:ext cx="4724400" cy="457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latin typeface="Cambria"/>
                <a:ea typeface="Cambria"/>
                <a:cs typeface="Cambria"/>
                <a:sym typeface="Cambria"/>
              </a:rPr>
              <a:t>Department of  CS&amp;E, Acharya Institute of Technology</a:t>
            </a:r>
            <a:endParaRPr/>
          </a:p>
        </p:txBody>
      </p:sp>
      <p:sp>
        <p:nvSpPr>
          <p:cNvPr id="187" name="Google Shape;187;p23"/>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188" name="Google Shape;188;p23"/>
          <p:cNvSpPr txBox="1"/>
          <p:nvPr>
            <p:ph idx="1" type="body"/>
          </p:nvPr>
        </p:nvSpPr>
        <p:spPr>
          <a:xfrm>
            <a:off x="694592" y="1447799"/>
            <a:ext cx="10744200" cy="4731327"/>
          </a:xfrm>
          <a:prstGeom prst="rect">
            <a:avLst/>
          </a:prstGeom>
          <a:noFill/>
          <a:ln>
            <a:noFill/>
          </a:ln>
        </p:spPr>
        <p:txBody>
          <a:bodyPr anchorCtr="0" anchor="t" bIns="45700" lIns="91425" spcFirstLastPara="1" rIns="91425" wrap="square" tIns="45700">
            <a:normAutofit/>
          </a:bodyPr>
          <a:lstStyle/>
          <a:p>
            <a:pPr indent="-285750" lvl="0" marL="426085" rtl="0" algn="just">
              <a:lnSpc>
                <a:spcPct val="150000"/>
              </a:lnSpc>
              <a:spcBef>
                <a:spcPts val="580"/>
              </a:spcBef>
              <a:spcAft>
                <a:spcPts val="0"/>
              </a:spcAft>
              <a:buSzPts val="2210"/>
              <a:buFont typeface="Noto Sans Symbols"/>
              <a:buChar char="⮚"/>
            </a:pPr>
            <a:r>
              <a:rPr lang="en-US" sz="2400">
                <a:latin typeface="Times New Roman"/>
                <a:ea typeface="Times New Roman"/>
                <a:cs typeface="Times New Roman"/>
                <a:sym typeface="Times New Roman"/>
              </a:rPr>
              <a:t>Browser: Google chrome or any other browser.</a:t>
            </a:r>
            <a:endParaRPr/>
          </a:p>
          <a:p>
            <a:pPr indent="-285750" lvl="0" marL="426085" rtl="0" algn="just">
              <a:lnSpc>
                <a:spcPct val="150000"/>
              </a:lnSpc>
              <a:spcBef>
                <a:spcPts val="580"/>
              </a:spcBef>
              <a:spcAft>
                <a:spcPts val="0"/>
              </a:spcAft>
              <a:buSzPts val="2210"/>
              <a:buFont typeface="Noto Sans Symbols"/>
              <a:buChar char="⮚"/>
            </a:pPr>
            <a:r>
              <a:rPr lang="en-US" sz="2400">
                <a:latin typeface="Times New Roman"/>
                <a:ea typeface="Times New Roman"/>
                <a:cs typeface="Times New Roman"/>
                <a:sym typeface="Times New Roman"/>
              </a:rPr>
              <a:t>Tensorflow,Keras</a:t>
            </a:r>
            <a:endParaRPr sz="2400">
              <a:latin typeface="Times New Roman"/>
              <a:ea typeface="Times New Roman"/>
              <a:cs typeface="Times New Roman"/>
              <a:sym typeface="Times New Roman"/>
            </a:endParaRPr>
          </a:p>
          <a:p>
            <a:pPr indent="-285750" lvl="0" marL="426085" rtl="0" algn="just">
              <a:lnSpc>
                <a:spcPct val="150000"/>
              </a:lnSpc>
              <a:spcBef>
                <a:spcPts val="580"/>
              </a:spcBef>
              <a:spcAft>
                <a:spcPts val="0"/>
              </a:spcAft>
              <a:buSzPts val="2210"/>
              <a:buFont typeface="Noto Sans Symbols"/>
              <a:buChar char="⮚"/>
            </a:pPr>
            <a:r>
              <a:rPr lang="en-US" sz="2400">
                <a:latin typeface="Times New Roman"/>
                <a:ea typeface="Times New Roman"/>
                <a:cs typeface="Times New Roman"/>
                <a:sym typeface="Times New Roman"/>
              </a:rPr>
              <a:t>Google Colab</a:t>
            </a:r>
            <a:endParaRPr sz="2400">
              <a:latin typeface="Times New Roman"/>
              <a:ea typeface="Times New Roman"/>
              <a:cs typeface="Times New Roman"/>
              <a:sym typeface="Times New Roman"/>
            </a:endParaRPr>
          </a:p>
          <a:p>
            <a:pPr indent="-285750" lvl="0" marL="426085" rtl="0" algn="just">
              <a:lnSpc>
                <a:spcPct val="150000"/>
              </a:lnSpc>
              <a:spcBef>
                <a:spcPts val="580"/>
              </a:spcBef>
              <a:spcAft>
                <a:spcPts val="0"/>
              </a:spcAft>
              <a:buSzPts val="2210"/>
              <a:buFont typeface="Noto Sans Symbols"/>
              <a:buChar char="⮚"/>
            </a:pPr>
            <a:r>
              <a:rPr lang="en-US" sz="2400">
                <a:latin typeface="Times New Roman"/>
                <a:ea typeface="Times New Roman"/>
                <a:cs typeface="Times New Roman"/>
                <a:sym typeface="Times New Roman"/>
              </a:rPr>
              <a:t>Tensorflow Hub</a:t>
            </a:r>
            <a:endParaRPr sz="2400">
              <a:latin typeface="Times New Roman"/>
              <a:ea typeface="Times New Roman"/>
              <a:cs typeface="Times New Roman"/>
              <a:sym typeface="Times New Roman"/>
            </a:endParaRPr>
          </a:p>
          <a:p>
            <a:pPr indent="0" lvl="0" marL="140335" rtl="0" algn="just">
              <a:lnSpc>
                <a:spcPct val="150000"/>
              </a:lnSpc>
              <a:spcBef>
                <a:spcPts val="580"/>
              </a:spcBef>
              <a:spcAft>
                <a:spcPts val="0"/>
              </a:spcAft>
              <a:buSzPts val="2210"/>
              <a:buNone/>
            </a:pPr>
            <a:r>
              <a:t/>
            </a:r>
            <a:endParaRPr sz="1800">
              <a:latin typeface="Cambria"/>
              <a:ea typeface="Cambria"/>
              <a:cs typeface="Cambria"/>
              <a:sym typeface="Cambr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4"/>
          <p:cNvSpPr txBox="1"/>
          <p:nvPr>
            <p:ph type="title"/>
          </p:nvPr>
        </p:nvSpPr>
        <p:spPr>
          <a:xfrm>
            <a:off x="166255" y="274638"/>
            <a:ext cx="11817927" cy="1143000"/>
          </a:xfrm>
          <a:prstGeom prst="rect">
            <a:avLst/>
          </a:prstGeom>
          <a:noFill/>
          <a:ln>
            <a:noFill/>
          </a:ln>
        </p:spPr>
        <p:txBody>
          <a:bodyPr anchorCtr="0" anchor="b" bIns="91425"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Cambria"/>
              <a:buNone/>
            </a:pPr>
            <a:r>
              <a:rPr b="1" lang="en-US" sz="4800">
                <a:solidFill>
                  <a:schemeClr val="dk1"/>
                </a:solidFill>
                <a:latin typeface="Cambria"/>
                <a:ea typeface="Cambria"/>
                <a:cs typeface="Cambria"/>
                <a:sym typeface="Cambria"/>
              </a:rPr>
              <a:t>HARDWARE REQUIREMENTS</a:t>
            </a:r>
            <a:endParaRPr b="1" sz="4800">
              <a:solidFill>
                <a:schemeClr val="dk1"/>
              </a:solidFill>
              <a:latin typeface="Cambria"/>
              <a:ea typeface="Cambria"/>
              <a:cs typeface="Cambria"/>
              <a:sym typeface="Cambria"/>
            </a:endParaRPr>
          </a:p>
        </p:txBody>
      </p:sp>
      <p:sp>
        <p:nvSpPr>
          <p:cNvPr id="194" name="Google Shape;194;p24"/>
          <p:cNvSpPr txBox="1"/>
          <p:nvPr>
            <p:ph idx="10" type="dt"/>
          </p:nvPr>
        </p:nvSpPr>
        <p:spPr>
          <a:xfrm>
            <a:off x="10529454" y="6191250"/>
            <a:ext cx="1427017" cy="476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400"/>
              <a:buNone/>
            </a:pPr>
            <a:r>
              <a:rPr b="1" lang="en-US">
                <a:latin typeface="Cambria"/>
                <a:ea typeface="Cambria"/>
                <a:cs typeface="Cambria"/>
                <a:sym typeface="Cambria"/>
              </a:rPr>
              <a:t>23-July-22</a:t>
            </a:r>
            <a:endParaRPr b="1">
              <a:latin typeface="Cambria"/>
              <a:ea typeface="Cambria"/>
              <a:cs typeface="Cambria"/>
              <a:sym typeface="Cambria"/>
            </a:endParaRPr>
          </a:p>
        </p:txBody>
      </p:sp>
      <p:sp>
        <p:nvSpPr>
          <p:cNvPr id="195" name="Google Shape;195;p24"/>
          <p:cNvSpPr txBox="1"/>
          <p:nvPr>
            <p:ph idx="11" type="ftr"/>
          </p:nvPr>
        </p:nvSpPr>
        <p:spPr>
          <a:xfrm>
            <a:off x="845128" y="6172200"/>
            <a:ext cx="4724400" cy="457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latin typeface="Cambria"/>
                <a:ea typeface="Cambria"/>
                <a:cs typeface="Cambria"/>
                <a:sym typeface="Cambria"/>
              </a:rPr>
              <a:t>Department of  CS&amp;E, Acharya Institute of Technology</a:t>
            </a:r>
            <a:endParaRPr/>
          </a:p>
        </p:txBody>
      </p:sp>
      <p:sp>
        <p:nvSpPr>
          <p:cNvPr id="196" name="Google Shape;196;p24"/>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197" name="Google Shape;197;p24"/>
          <p:cNvSpPr txBox="1"/>
          <p:nvPr>
            <p:ph idx="1" type="body"/>
          </p:nvPr>
        </p:nvSpPr>
        <p:spPr>
          <a:xfrm>
            <a:off x="720969" y="1371599"/>
            <a:ext cx="10626000" cy="4731300"/>
          </a:xfrm>
          <a:prstGeom prst="rect">
            <a:avLst/>
          </a:prstGeom>
          <a:noFill/>
          <a:ln>
            <a:noFill/>
          </a:ln>
        </p:spPr>
        <p:txBody>
          <a:bodyPr anchorCtr="0" anchor="t" bIns="45700" lIns="91425" spcFirstLastPara="1" rIns="91425" wrap="square" tIns="45700">
            <a:normAutofit fontScale="25000" lnSpcReduction="20000"/>
          </a:bodyPr>
          <a:lstStyle/>
          <a:p>
            <a:pPr indent="0" lvl="0" marL="140335" rtl="0" algn="just">
              <a:lnSpc>
                <a:spcPct val="170000"/>
              </a:lnSpc>
              <a:spcBef>
                <a:spcPts val="580"/>
              </a:spcBef>
              <a:spcAft>
                <a:spcPts val="0"/>
              </a:spcAft>
              <a:buSzPct val="67378"/>
              <a:buNone/>
            </a:pPr>
            <a:r>
              <a:rPr b="1" lang="en-US" sz="8200">
                <a:latin typeface="Times New Roman"/>
                <a:ea typeface="Times New Roman"/>
                <a:cs typeface="Times New Roman"/>
                <a:sym typeface="Times New Roman"/>
              </a:rPr>
              <a:t>Minimum Requirements </a:t>
            </a:r>
            <a:endParaRPr sz="5800"/>
          </a:p>
          <a:p>
            <a:pPr indent="-283924" lvl="0" marL="426085" rtl="0" algn="just">
              <a:lnSpc>
                <a:spcPct val="170000"/>
              </a:lnSpc>
              <a:spcBef>
                <a:spcPts val="580"/>
              </a:spcBef>
              <a:spcAft>
                <a:spcPts val="0"/>
              </a:spcAft>
              <a:buSzPct val="121180"/>
              <a:buFont typeface="Noto Sans Symbols"/>
              <a:buChar char="⮚"/>
            </a:pPr>
            <a:r>
              <a:rPr lang="en-US" sz="7200">
                <a:latin typeface="Times New Roman"/>
                <a:ea typeface="Times New Roman"/>
                <a:cs typeface="Times New Roman"/>
                <a:sym typeface="Times New Roman"/>
              </a:rPr>
              <a:t> CPU: Intel i3 – 4030U @ 1.9GHz</a:t>
            </a:r>
            <a:endParaRPr sz="5800"/>
          </a:p>
          <a:p>
            <a:pPr indent="-283924" lvl="0" marL="426085" rtl="0" algn="just">
              <a:lnSpc>
                <a:spcPct val="170000"/>
              </a:lnSpc>
              <a:spcBef>
                <a:spcPts val="580"/>
              </a:spcBef>
              <a:spcAft>
                <a:spcPts val="0"/>
              </a:spcAft>
              <a:buSzPct val="121180"/>
              <a:buFont typeface="Noto Sans Symbols"/>
              <a:buChar char="⮚"/>
            </a:pPr>
            <a:r>
              <a:rPr lang="en-US" sz="7200">
                <a:latin typeface="Times New Roman"/>
                <a:ea typeface="Times New Roman"/>
                <a:cs typeface="Times New Roman"/>
                <a:sym typeface="Times New Roman"/>
              </a:rPr>
              <a:t> RAM: 8GB</a:t>
            </a:r>
            <a:endParaRPr sz="5800"/>
          </a:p>
          <a:p>
            <a:pPr indent="-283924" lvl="0" marL="426085" rtl="0" algn="just">
              <a:lnSpc>
                <a:spcPct val="170000"/>
              </a:lnSpc>
              <a:spcBef>
                <a:spcPts val="580"/>
              </a:spcBef>
              <a:spcAft>
                <a:spcPts val="0"/>
              </a:spcAft>
              <a:buSzPct val="121180"/>
              <a:buFont typeface="Noto Sans Symbols"/>
              <a:buChar char="⮚"/>
            </a:pPr>
            <a:r>
              <a:rPr lang="en-US" sz="7200">
                <a:latin typeface="Times New Roman"/>
                <a:ea typeface="Times New Roman"/>
                <a:cs typeface="Times New Roman"/>
                <a:sym typeface="Times New Roman"/>
              </a:rPr>
              <a:t>Google Colab</a:t>
            </a:r>
            <a:endParaRPr sz="7200">
              <a:latin typeface="Times New Roman"/>
              <a:ea typeface="Times New Roman"/>
              <a:cs typeface="Times New Roman"/>
              <a:sym typeface="Times New Roman"/>
            </a:endParaRPr>
          </a:p>
          <a:p>
            <a:pPr indent="0" lvl="0" marL="140335" rtl="0" algn="just">
              <a:lnSpc>
                <a:spcPct val="170000"/>
              </a:lnSpc>
              <a:spcBef>
                <a:spcPts val="580"/>
              </a:spcBef>
              <a:spcAft>
                <a:spcPts val="0"/>
              </a:spcAft>
              <a:buSzPct val="67378"/>
              <a:buNone/>
            </a:pPr>
            <a:r>
              <a:rPr b="1" lang="en-US" sz="8200">
                <a:latin typeface="Times New Roman"/>
                <a:ea typeface="Times New Roman"/>
                <a:cs typeface="Times New Roman"/>
                <a:sym typeface="Times New Roman"/>
              </a:rPr>
              <a:t>Recommended Requirements </a:t>
            </a:r>
            <a:endParaRPr sz="5800"/>
          </a:p>
          <a:p>
            <a:pPr indent="-283924" lvl="0" marL="426085" rtl="0" algn="just">
              <a:lnSpc>
                <a:spcPct val="170000"/>
              </a:lnSpc>
              <a:spcBef>
                <a:spcPts val="580"/>
              </a:spcBef>
              <a:spcAft>
                <a:spcPts val="0"/>
              </a:spcAft>
              <a:buSzPct val="121180"/>
              <a:buFont typeface="Noto Sans Symbols"/>
              <a:buChar char="⮚"/>
            </a:pPr>
            <a:r>
              <a:rPr lang="en-US" sz="7200">
                <a:latin typeface="Times New Roman"/>
                <a:ea typeface="Times New Roman"/>
                <a:cs typeface="Times New Roman"/>
                <a:sym typeface="Times New Roman"/>
              </a:rPr>
              <a:t> CPU: Intel i5 </a:t>
            </a:r>
            <a:r>
              <a:rPr lang="en-US" sz="7200">
                <a:latin typeface="Times New Roman"/>
                <a:ea typeface="Times New Roman"/>
                <a:cs typeface="Times New Roman"/>
                <a:sym typeface="Times New Roman"/>
              </a:rPr>
              <a:t>processor</a:t>
            </a:r>
            <a:r>
              <a:rPr lang="en-US" sz="7200">
                <a:latin typeface="Times New Roman"/>
                <a:ea typeface="Times New Roman"/>
                <a:cs typeface="Times New Roman"/>
                <a:sym typeface="Times New Roman"/>
              </a:rPr>
              <a:t> or above</a:t>
            </a:r>
            <a:endParaRPr sz="5800"/>
          </a:p>
          <a:p>
            <a:pPr indent="-283924" lvl="0" marL="426085" rtl="0" algn="just">
              <a:lnSpc>
                <a:spcPct val="170000"/>
              </a:lnSpc>
              <a:spcBef>
                <a:spcPts val="580"/>
              </a:spcBef>
              <a:spcAft>
                <a:spcPts val="0"/>
              </a:spcAft>
              <a:buSzPct val="121180"/>
              <a:buFont typeface="Noto Sans Symbols"/>
              <a:buChar char="⮚"/>
            </a:pPr>
            <a:r>
              <a:rPr lang="en-US" sz="7200">
                <a:latin typeface="Times New Roman"/>
                <a:ea typeface="Times New Roman"/>
                <a:cs typeface="Times New Roman"/>
                <a:sym typeface="Times New Roman"/>
              </a:rPr>
              <a:t> RAM: 16GB</a:t>
            </a:r>
            <a:endParaRPr sz="5800"/>
          </a:p>
          <a:p>
            <a:pPr indent="-283924" lvl="0" marL="426085" rtl="0" algn="just">
              <a:lnSpc>
                <a:spcPct val="170000"/>
              </a:lnSpc>
              <a:spcBef>
                <a:spcPts val="580"/>
              </a:spcBef>
              <a:spcAft>
                <a:spcPts val="0"/>
              </a:spcAft>
              <a:buSzPct val="121180"/>
              <a:buFont typeface="Noto Sans Symbols"/>
              <a:buChar char="⮚"/>
            </a:pPr>
            <a:r>
              <a:rPr lang="en-US" sz="7200">
                <a:latin typeface="Times New Roman"/>
                <a:ea typeface="Times New Roman"/>
                <a:cs typeface="Times New Roman"/>
                <a:sym typeface="Times New Roman"/>
              </a:rPr>
              <a:t> </a:t>
            </a:r>
            <a:r>
              <a:rPr lang="en-US" sz="7200">
                <a:latin typeface="Times New Roman"/>
                <a:ea typeface="Times New Roman"/>
                <a:cs typeface="Times New Roman"/>
                <a:sym typeface="Times New Roman"/>
              </a:rPr>
              <a:t>GPU for training</a:t>
            </a:r>
            <a:endParaRPr sz="7200">
              <a:latin typeface="Times New Roman"/>
              <a:ea typeface="Times New Roman"/>
              <a:cs typeface="Times New Roman"/>
              <a:sym typeface="Times New Roman"/>
            </a:endParaRPr>
          </a:p>
          <a:p>
            <a:pPr indent="0" lvl="0" marL="0" rtl="0" algn="just">
              <a:lnSpc>
                <a:spcPct val="170000"/>
              </a:lnSpc>
              <a:spcBef>
                <a:spcPts val="580"/>
              </a:spcBef>
              <a:spcAft>
                <a:spcPts val="0"/>
              </a:spcAft>
              <a:buNone/>
            </a:pPr>
            <a:r>
              <a:t/>
            </a:r>
            <a:endParaRPr sz="4000">
              <a:latin typeface="Times New Roman"/>
              <a:ea typeface="Times New Roman"/>
              <a:cs typeface="Times New Roman"/>
              <a:sym typeface="Times New Roman"/>
            </a:endParaRPr>
          </a:p>
          <a:p>
            <a:pPr indent="-202564" lvl="0" marL="483235" rtl="0" algn="just">
              <a:lnSpc>
                <a:spcPct val="100000"/>
              </a:lnSpc>
              <a:spcBef>
                <a:spcPts val="580"/>
              </a:spcBef>
              <a:spcAft>
                <a:spcPts val="0"/>
              </a:spcAft>
              <a:buSzPct val="230208"/>
              <a:buFont typeface="Noto Sans Symbols"/>
              <a:buNone/>
            </a:pPr>
            <a:r>
              <a:t/>
            </a:r>
            <a:endParaRPr b="1" sz="2400">
              <a:latin typeface="Cambria"/>
              <a:ea typeface="Cambria"/>
              <a:cs typeface="Cambria"/>
              <a:sym typeface="Cambria"/>
            </a:endParaRPr>
          </a:p>
          <a:p>
            <a:pPr indent="-145414" lvl="0" marL="426085" rtl="0" algn="just">
              <a:lnSpc>
                <a:spcPct val="100000"/>
              </a:lnSpc>
              <a:spcBef>
                <a:spcPts val="580"/>
              </a:spcBef>
              <a:spcAft>
                <a:spcPts val="0"/>
              </a:spcAft>
              <a:buSzPct val="306944"/>
              <a:buFont typeface="Noto Sans Symbols"/>
              <a:buNone/>
            </a:pPr>
            <a:r>
              <a:t/>
            </a:r>
            <a:endParaRPr sz="1800">
              <a:latin typeface="Cambria"/>
              <a:ea typeface="Cambria"/>
              <a:cs typeface="Cambria"/>
              <a:sym typeface="Cambria"/>
            </a:endParaRPr>
          </a:p>
          <a:p>
            <a:pPr indent="-316865" lvl="0" marL="597535" rtl="0" algn="just">
              <a:lnSpc>
                <a:spcPct val="100000"/>
              </a:lnSpc>
              <a:spcBef>
                <a:spcPts val="580"/>
              </a:spcBef>
              <a:spcAft>
                <a:spcPts val="0"/>
              </a:spcAft>
              <a:buSzPct val="306944"/>
              <a:buFont typeface="Noto Sans Symbols"/>
              <a:buNone/>
            </a:pPr>
            <a:r>
              <a:t/>
            </a:r>
            <a:endParaRPr sz="1800">
              <a:latin typeface="Cambria"/>
              <a:ea typeface="Cambria"/>
              <a:cs typeface="Cambria"/>
              <a:sym typeface="Cambria"/>
            </a:endParaRPr>
          </a:p>
          <a:p>
            <a:pPr indent="0" lvl="0" marL="140335" rtl="0" algn="just">
              <a:lnSpc>
                <a:spcPct val="100000"/>
              </a:lnSpc>
              <a:spcBef>
                <a:spcPts val="580"/>
              </a:spcBef>
              <a:spcAft>
                <a:spcPts val="0"/>
              </a:spcAft>
              <a:buSzPct val="212500"/>
              <a:buNone/>
            </a:pPr>
            <a:r>
              <a:rPr lang="en-US">
                <a:latin typeface="Cambria"/>
                <a:ea typeface="Cambria"/>
                <a:cs typeface="Cambria"/>
                <a:sym typeface="Cambria"/>
              </a:rPr>
              <a:t>	</a:t>
            </a:r>
            <a:endParaRPr>
              <a:latin typeface="Cambria"/>
              <a:ea typeface="Cambria"/>
              <a:cs typeface="Cambria"/>
              <a:sym typeface="Cambr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5"/>
          <p:cNvSpPr txBox="1"/>
          <p:nvPr>
            <p:ph type="ctrTitle"/>
          </p:nvPr>
        </p:nvSpPr>
        <p:spPr>
          <a:xfrm>
            <a:off x="609600" y="1505931"/>
            <a:ext cx="10972800" cy="1470025"/>
          </a:xfrm>
          <a:prstGeom prst="rect">
            <a:avLst/>
          </a:prstGeom>
          <a:noFill/>
          <a:ln>
            <a:noFill/>
          </a:ln>
        </p:spPr>
        <p:txBody>
          <a:bodyPr anchorCtr="0" anchor="ctr" bIns="91425" lIns="91425" spcFirstLastPara="1" rIns="91425" wrap="square" tIns="45700">
            <a:normAutofit/>
          </a:bodyPr>
          <a:lstStyle/>
          <a:p>
            <a:pPr indent="0" lvl="0" marL="0" rtl="0" algn="ctr">
              <a:lnSpc>
                <a:spcPct val="100000"/>
              </a:lnSpc>
              <a:spcBef>
                <a:spcPts val="0"/>
              </a:spcBef>
              <a:spcAft>
                <a:spcPts val="0"/>
              </a:spcAft>
              <a:buClr>
                <a:srgbClr val="FFFFFF"/>
              </a:buClr>
              <a:buSzPts val="4000"/>
              <a:buFont typeface="Cambria"/>
              <a:buNone/>
            </a:pPr>
            <a:r>
              <a:rPr b="1" lang="en-US">
                <a:latin typeface="Cambria"/>
                <a:ea typeface="Cambria"/>
                <a:cs typeface="Cambria"/>
                <a:sym typeface="Cambria"/>
              </a:rPr>
              <a:t>PROPOSED METHODOLOGY</a:t>
            </a:r>
            <a:endParaRPr>
              <a:latin typeface="Cambria"/>
              <a:ea typeface="Cambria"/>
              <a:cs typeface="Cambria"/>
              <a:sym typeface="Cambria"/>
            </a:endParaRPr>
          </a:p>
        </p:txBody>
      </p:sp>
      <p:sp>
        <p:nvSpPr>
          <p:cNvPr id="203" name="Google Shape;203;p25"/>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6"/>
          <p:cNvSpPr txBox="1"/>
          <p:nvPr>
            <p:ph type="title"/>
          </p:nvPr>
        </p:nvSpPr>
        <p:spPr>
          <a:xfrm>
            <a:off x="180109" y="274638"/>
            <a:ext cx="11817927" cy="1143000"/>
          </a:xfrm>
          <a:prstGeom prst="rect">
            <a:avLst/>
          </a:prstGeom>
          <a:noFill/>
          <a:ln>
            <a:noFill/>
          </a:ln>
        </p:spPr>
        <p:txBody>
          <a:bodyPr anchorCtr="0" anchor="b" bIns="91425"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Cambria"/>
              <a:buNone/>
            </a:pPr>
            <a:r>
              <a:rPr b="1" lang="en-US" sz="4800">
                <a:solidFill>
                  <a:schemeClr val="dk1"/>
                </a:solidFill>
                <a:latin typeface="Cambria"/>
                <a:ea typeface="Cambria"/>
                <a:cs typeface="Cambria"/>
                <a:sym typeface="Cambria"/>
              </a:rPr>
              <a:t>PROPOSED METHODOLOGY</a:t>
            </a:r>
            <a:endParaRPr b="1" sz="4800">
              <a:solidFill>
                <a:schemeClr val="dk1"/>
              </a:solidFill>
              <a:latin typeface="Cambria"/>
              <a:ea typeface="Cambria"/>
              <a:cs typeface="Cambria"/>
              <a:sym typeface="Cambria"/>
            </a:endParaRPr>
          </a:p>
        </p:txBody>
      </p:sp>
      <p:sp>
        <p:nvSpPr>
          <p:cNvPr id="209" name="Google Shape;209;p26"/>
          <p:cNvSpPr txBox="1"/>
          <p:nvPr>
            <p:ph idx="10" type="dt"/>
          </p:nvPr>
        </p:nvSpPr>
        <p:spPr>
          <a:xfrm>
            <a:off x="10709564" y="6191250"/>
            <a:ext cx="1136072" cy="476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400"/>
              <a:buNone/>
            </a:pPr>
            <a:r>
              <a:rPr b="1" lang="en-US">
                <a:latin typeface="Cambria"/>
                <a:ea typeface="Cambria"/>
                <a:cs typeface="Cambria"/>
                <a:sym typeface="Cambria"/>
              </a:rPr>
              <a:t>23-July-22</a:t>
            </a:r>
            <a:endParaRPr b="1">
              <a:latin typeface="Cambria"/>
              <a:ea typeface="Cambria"/>
              <a:cs typeface="Cambria"/>
              <a:sym typeface="Cambria"/>
            </a:endParaRPr>
          </a:p>
        </p:txBody>
      </p:sp>
      <p:sp>
        <p:nvSpPr>
          <p:cNvPr id="210" name="Google Shape;210;p26"/>
          <p:cNvSpPr txBox="1"/>
          <p:nvPr>
            <p:ph idx="11" type="ftr"/>
          </p:nvPr>
        </p:nvSpPr>
        <p:spPr>
          <a:xfrm>
            <a:off x="831274" y="6172200"/>
            <a:ext cx="4876799" cy="457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latin typeface="Cambria"/>
                <a:ea typeface="Cambria"/>
                <a:cs typeface="Cambria"/>
                <a:sym typeface="Cambria"/>
              </a:rPr>
              <a:t>Department of CS&amp;E, Acharya Institute of Technology</a:t>
            </a:r>
            <a:endParaRPr/>
          </a:p>
        </p:txBody>
      </p:sp>
      <p:sp>
        <p:nvSpPr>
          <p:cNvPr id="211" name="Google Shape;211;p26"/>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212" name="Google Shape;212;p26"/>
          <p:cNvSpPr txBox="1"/>
          <p:nvPr/>
        </p:nvSpPr>
        <p:spPr>
          <a:xfrm>
            <a:off x="619125" y="1555750"/>
            <a:ext cx="49689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Times New Roman"/>
              <a:buChar char="●"/>
            </a:pPr>
            <a:r>
              <a:rPr b="1" lang="en-US" sz="2000">
                <a:latin typeface="Times New Roman"/>
                <a:ea typeface="Times New Roman"/>
                <a:cs typeface="Times New Roman"/>
                <a:sym typeface="Times New Roman"/>
              </a:rPr>
              <a:t>Dataset:</a:t>
            </a:r>
            <a:endParaRPr b="1" sz="2000">
              <a:latin typeface="Times New Roman"/>
              <a:ea typeface="Times New Roman"/>
              <a:cs typeface="Times New Roman"/>
              <a:sym typeface="Times New Roman"/>
            </a:endParaRPr>
          </a:p>
        </p:txBody>
      </p:sp>
      <p:pic>
        <p:nvPicPr>
          <p:cNvPr id="213" name="Google Shape;213;p26"/>
          <p:cNvPicPr preferRelativeResize="0"/>
          <p:nvPr/>
        </p:nvPicPr>
        <p:blipFill>
          <a:blip r:embed="rId3">
            <a:alphaModFix/>
          </a:blip>
          <a:stretch>
            <a:fillRect/>
          </a:stretch>
        </p:blipFill>
        <p:spPr>
          <a:xfrm>
            <a:off x="1028700" y="2127475"/>
            <a:ext cx="5943600" cy="1104900"/>
          </a:xfrm>
          <a:prstGeom prst="rect">
            <a:avLst/>
          </a:prstGeom>
          <a:noFill/>
          <a:ln>
            <a:noFill/>
          </a:ln>
        </p:spPr>
      </p:pic>
      <p:sp>
        <p:nvSpPr>
          <p:cNvPr id="214" name="Google Shape;214;p26"/>
          <p:cNvSpPr txBox="1"/>
          <p:nvPr/>
        </p:nvSpPr>
        <p:spPr>
          <a:xfrm>
            <a:off x="619125" y="3311525"/>
            <a:ext cx="496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latin typeface="Times New Roman"/>
              <a:ea typeface="Times New Roman"/>
              <a:cs typeface="Times New Roman"/>
              <a:sym typeface="Times New Roman"/>
            </a:endParaRPr>
          </a:p>
        </p:txBody>
      </p:sp>
      <p:pic>
        <p:nvPicPr>
          <p:cNvPr id="215" name="Google Shape;215;p26"/>
          <p:cNvPicPr preferRelativeResize="0"/>
          <p:nvPr/>
        </p:nvPicPr>
        <p:blipFill>
          <a:blip r:embed="rId4">
            <a:alphaModFix/>
          </a:blip>
          <a:stretch>
            <a:fillRect/>
          </a:stretch>
        </p:blipFill>
        <p:spPr>
          <a:xfrm>
            <a:off x="1028710" y="3387700"/>
            <a:ext cx="8168640" cy="1143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pic>
        <p:nvPicPr>
          <p:cNvPr id="222" name="Google Shape;222;p27"/>
          <p:cNvPicPr preferRelativeResize="0"/>
          <p:nvPr/>
        </p:nvPicPr>
        <p:blipFill>
          <a:blip r:embed="rId3">
            <a:alphaModFix/>
          </a:blip>
          <a:stretch>
            <a:fillRect/>
          </a:stretch>
        </p:blipFill>
        <p:spPr>
          <a:xfrm>
            <a:off x="362038" y="956475"/>
            <a:ext cx="11467924" cy="3897301"/>
          </a:xfrm>
          <a:prstGeom prst="rect">
            <a:avLst/>
          </a:prstGeom>
          <a:noFill/>
          <a:ln>
            <a:noFill/>
          </a:ln>
        </p:spPr>
      </p:pic>
      <p:sp>
        <p:nvSpPr>
          <p:cNvPr id="223" name="Google Shape;223;p27"/>
          <p:cNvSpPr txBox="1"/>
          <p:nvPr/>
        </p:nvSpPr>
        <p:spPr>
          <a:xfrm>
            <a:off x="523875" y="349250"/>
            <a:ext cx="30000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Sample Data</a:t>
            </a:r>
            <a:r>
              <a:rPr b="1" lang="en-US" sz="2000">
                <a:solidFill>
                  <a:schemeClr val="dk1"/>
                </a:solidFill>
                <a:latin typeface="Times New Roman"/>
                <a:ea typeface="Times New Roman"/>
                <a:cs typeface="Times New Roman"/>
                <a:sym typeface="Times New Roman"/>
              </a:rPr>
              <a:t>:</a:t>
            </a:r>
            <a:endParaRPr b="1" sz="2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000">
              <a:solidFill>
                <a:schemeClr val="dk1"/>
              </a:solidFill>
              <a:latin typeface="Times New Roman"/>
              <a:ea typeface="Times New Roman"/>
              <a:cs typeface="Times New Roman"/>
              <a:sym typeface="Times New Roman"/>
            </a:endParaRPr>
          </a:p>
        </p:txBody>
      </p:sp>
      <p:pic>
        <p:nvPicPr>
          <p:cNvPr id="224" name="Google Shape;224;p27"/>
          <p:cNvPicPr preferRelativeResize="0"/>
          <p:nvPr/>
        </p:nvPicPr>
        <p:blipFill>
          <a:blip r:embed="rId4">
            <a:alphaModFix/>
          </a:blip>
          <a:stretch>
            <a:fillRect/>
          </a:stretch>
        </p:blipFill>
        <p:spPr>
          <a:xfrm>
            <a:off x="634225" y="5044275"/>
            <a:ext cx="10923524" cy="1166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pic>
        <p:nvPicPr>
          <p:cNvPr id="231" name="Google Shape;231;p28"/>
          <p:cNvPicPr preferRelativeResize="0"/>
          <p:nvPr/>
        </p:nvPicPr>
        <p:blipFill>
          <a:blip r:embed="rId3">
            <a:alphaModFix/>
          </a:blip>
          <a:stretch>
            <a:fillRect/>
          </a:stretch>
        </p:blipFill>
        <p:spPr>
          <a:xfrm>
            <a:off x="195072" y="482600"/>
            <a:ext cx="6076950" cy="4972050"/>
          </a:xfrm>
          <a:prstGeom prst="rect">
            <a:avLst/>
          </a:prstGeom>
          <a:noFill/>
          <a:ln>
            <a:noFill/>
          </a:ln>
        </p:spPr>
      </p:pic>
      <p:pic>
        <p:nvPicPr>
          <p:cNvPr id="232" name="Google Shape;232;p28"/>
          <p:cNvPicPr preferRelativeResize="0"/>
          <p:nvPr/>
        </p:nvPicPr>
        <p:blipFill rotWithShape="1">
          <a:blip r:embed="rId4">
            <a:alphaModFix/>
          </a:blip>
          <a:srcRect b="0" l="7200" r="16194" t="0"/>
          <a:stretch/>
        </p:blipFill>
        <p:spPr>
          <a:xfrm>
            <a:off x="6272025" y="1624813"/>
            <a:ext cx="5371250" cy="2687625"/>
          </a:xfrm>
          <a:prstGeom prst="rect">
            <a:avLst/>
          </a:prstGeom>
          <a:noFill/>
          <a:ln>
            <a:noFill/>
          </a:ln>
        </p:spPr>
      </p:pic>
      <p:pic>
        <p:nvPicPr>
          <p:cNvPr id="233" name="Google Shape;233;p28"/>
          <p:cNvPicPr preferRelativeResize="0"/>
          <p:nvPr/>
        </p:nvPicPr>
        <p:blipFill>
          <a:blip r:embed="rId5">
            <a:alphaModFix/>
          </a:blip>
          <a:stretch>
            <a:fillRect/>
          </a:stretch>
        </p:blipFill>
        <p:spPr>
          <a:xfrm>
            <a:off x="1457322" y="5384800"/>
            <a:ext cx="9277350" cy="723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92" name="Shape 92"/>
        <p:cNvGrpSpPr/>
        <p:nvPr/>
      </p:nvGrpSpPr>
      <p:grpSpPr>
        <a:xfrm>
          <a:off x="0" y="0"/>
          <a:ext cx="0" cy="0"/>
          <a:chOff x="0" y="0"/>
          <a:chExt cx="0" cy="0"/>
        </a:xfrm>
      </p:grpSpPr>
      <p:sp>
        <p:nvSpPr>
          <p:cNvPr id="93" name="Google Shape;93;p11"/>
          <p:cNvSpPr txBox="1"/>
          <p:nvPr>
            <p:ph type="ctrTitle"/>
          </p:nvPr>
        </p:nvSpPr>
        <p:spPr>
          <a:xfrm>
            <a:off x="609600" y="1505931"/>
            <a:ext cx="10972800" cy="1470025"/>
          </a:xfrm>
          <a:prstGeom prst="rect">
            <a:avLst/>
          </a:prstGeom>
          <a:noFill/>
          <a:ln>
            <a:noFill/>
          </a:ln>
        </p:spPr>
        <p:txBody>
          <a:bodyPr anchorCtr="0" anchor="ctr" bIns="91425" lIns="91425" spcFirstLastPara="1" rIns="91425" wrap="square" tIns="45700">
            <a:normAutofit/>
          </a:bodyPr>
          <a:lstStyle/>
          <a:p>
            <a:pPr indent="0" lvl="0" marL="0" rtl="0" algn="ctr">
              <a:lnSpc>
                <a:spcPct val="100000"/>
              </a:lnSpc>
              <a:spcBef>
                <a:spcPts val="0"/>
              </a:spcBef>
              <a:spcAft>
                <a:spcPts val="0"/>
              </a:spcAft>
              <a:buClr>
                <a:srgbClr val="FFFFFF"/>
              </a:buClr>
              <a:buSzPts val="4000"/>
              <a:buFont typeface="Cambria"/>
              <a:buNone/>
            </a:pPr>
            <a:r>
              <a:rPr b="1" lang="en-US">
                <a:latin typeface="Cambria"/>
                <a:ea typeface="Cambria"/>
                <a:cs typeface="Cambria"/>
                <a:sym typeface="Cambria"/>
              </a:rPr>
              <a:t>CHAPTER-1: </a:t>
            </a:r>
            <a:br>
              <a:rPr b="1" lang="en-US">
                <a:latin typeface="Cambria"/>
                <a:ea typeface="Cambria"/>
                <a:cs typeface="Cambria"/>
                <a:sym typeface="Cambria"/>
              </a:rPr>
            </a:br>
            <a:r>
              <a:rPr b="1" lang="en-US">
                <a:latin typeface="Cambria"/>
                <a:ea typeface="Cambria"/>
                <a:cs typeface="Cambria"/>
                <a:sym typeface="Cambria"/>
              </a:rPr>
              <a:t>INTRODUCTORY SECTION</a:t>
            </a:r>
            <a:endParaRPr>
              <a:latin typeface="Cambria"/>
              <a:ea typeface="Cambria"/>
              <a:cs typeface="Cambria"/>
              <a:sym typeface="Cambria"/>
            </a:endParaRPr>
          </a:p>
        </p:txBody>
      </p:sp>
      <p:sp>
        <p:nvSpPr>
          <p:cNvPr id="94" name="Google Shape;94;p11"/>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pic>
        <p:nvPicPr>
          <p:cNvPr id="240" name="Google Shape;240;p29"/>
          <p:cNvPicPr preferRelativeResize="0"/>
          <p:nvPr/>
        </p:nvPicPr>
        <p:blipFill>
          <a:blip r:embed="rId3">
            <a:alphaModFix/>
          </a:blip>
          <a:stretch>
            <a:fillRect/>
          </a:stretch>
        </p:blipFill>
        <p:spPr>
          <a:xfrm>
            <a:off x="957072" y="152400"/>
            <a:ext cx="10509752" cy="655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pic>
        <p:nvPicPr>
          <p:cNvPr id="247" name="Google Shape;247;p30"/>
          <p:cNvPicPr preferRelativeResize="0"/>
          <p:nvPr/>
        </p:nvPicPr>
        <p:blipFill>
          <a:blip r:embed="rId3">
            <a:alphaModFix/>
          </a:blip>
          <a:stretch>
            <a:fillRect/>
          </a:stretch>
        </p:blipFill>
        <p:spPr>
          <a:xfrm>
            <a:off x="1604960" y="1038225"/>
            <a:ext cx="8982075" cy="4781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1"/>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pic>
        <p:nvPicPr>
          <p:cNvPr id="254" name="Google Shape;254;p31"/>
          <p:cNvPicPr preferRelativeResize="0"/>
          <p:nvPr/>
        </p:nvPicPr>
        <p:blipFill>
          <a:blip r:embed="rId3">
            <a:alphaModFix/>
          </a:blip>
          <a:stretch>
            <a:fillRect/>
          </a:stretch>
        </p:blipFill>
        <p:spPr>
          <a:xfrm>
            <a:off x="381000" y="427175"/>
            <a:ext cx="11430000" cy="5715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ph type="ctrTitle"/>
          </p:nvPr>
        </p:nvSpPr>
        <p:spPr>
          <a:xfrm>
            <a:off x="609600" y="1505931"/>
            <a:ext cx="10972800" cy="1470000"/>
          </a:xfrm>
          <a:prstGeom prst="rect">
            <a:avLst/>
          </a:prstGeom>
          <a:noFill/>
          <a:ln>
            <a:noFill/>
          </a:ln>
        </p:spPr>
        <p:txBody>
          <a:bodyPr anchorCtr="0" anchor="ctr" bIns="91425" lIns="91425" spcFirstLastPara="1" rIns="91425" wrap="square" tIns="45700">
            <a:normAutofit/>
          </a:bodyPr>
          <a:lstStyle/>
          <a:p>
            <a:pPr indent="0" lvl="0" marL="0" rtl="0" algn="ctr">
              <a:lnSpc>
                <a:spcPct val="100000"/>
              </a:lnSpc>
              <a:spcBef>
                <a:spcPts val="0"/>
              </a:spcBef>
              <a:spcAft>
                <a:spcPts val="0"/>
              </a:spcAft>
              <a:buClr>
                <a:srgbClr val="FFFFFF"/>
              </a:buClr>
              <a:buSzPts val="4000"/>
              <a:buFont typeface="Cambria"/>
              <a:buNone/>
            </a:pPr>
            <a:r>
              <a:rPr b="1" lang="en-US">
                <a:latin typeface="Cambria"/>
                <a:ea typeface="Cambria"/>
                <a:cs typeface="Cambria"/>
                <a:sym typeface="Cambria"/>
              </a:rPr>
              <a:t>DEEP LEARNING IMPLEMENTATION</a:t>
            </a:r>
            <a:endParaRPr>
              <a:latin typeface="Cambria"/>
              <a:ea typeface="Cambria"/>
              <a:cs typeface="Cambria"/>
              <a:sym typeface="Cambria"/>
            </a:endParaRPr>
          </a:p>
        </p:txBody>
      </p:sp>
      <p:sp>
        <p:nvSpPr>
          <p:cNvPr id="260" name="Google Shape;260;p32"/>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3"/>
          <p:cNvPicPr preferRelativeResize="0"/>
          <p:nvPr/>
        </p:nvPicPr>
        <p:blipFill>
          <a:blip r:embed="rId3">
            <a:alphaModFix/>
          </a:blip>
          <a:stretch>
            <a:fillRect/>
          </a:stretch>
        </p:blipFill>
        <p:spPr>
          <a:xfrm>
            <a:off x="1421950" y="566212"/>
            <a:ext cx="9348100" cy="5725575"/>
          </a:xfrm>
          <a:prstGeom prst="rect">
            <a:avLst/>
          </a:prstGeom>
          <a:noFill/>
          <a:ln>
            <a:noFill/>
          </a:ln>
        </p:spPr>
      </p:pic>
      <p:sp>
        <p:nvSpPr>
          <p:cNvPr id="267" name="Google Shape;267;p33"/>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rmAutofit/>
          </a:bodyPr>
          <a:lstStyle/>
          <a:p>
            <a:pPr indent="0" lvl="0" marL="0" rtl="0" algn="ctr">
              <a:lnSpc>
                <a:spcPct val="100000"/>
              </a:lnSpc>
              <a:spcBef>
                <a:spcPts val="0"/>
              </a:spcBef>
              <a:spcAft>
                <a:spcPts val="0"/>
              </a:spcAft>
              <a:buClr>
                <a:schemeClr val="dk2"/>
              </a:buClr>
              <a:buSzPts val="1800"/>
              <a:buNone/>
            </a:pPr>
            <a:r>
              <a:rPr lang="en-US" sz="2800"/>
              <a:t>Steps in Modelling with TensorFlow</a:t>
            </a:r>
            <a:endParaRPr sz="2800"/>
          </a:p>
        </p:txBody>
      </p:sp>
      <p:sp>
        <p:nvSpPr>
          <p:cNvPr id="273" name="Google Shape;273;p34"/>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pic>
        <p:nvPicPr>
          <p:cNvPr descr="WhatsApp Image 2022-06-30 at 10.32.11 AM.jpeg" id="274" name="Google Shape;274;p34"/>
          <p:cNvPicPr preferRelativeResize="0"/>
          <p:nvPr/>
        </p:nvPicPr>
        <p:blipFill rotWithShape="1">
          <a:blip r:embed="rId3">
            <a:alphaModFix/>
          </a:blip>
          <a:srcRect b="0" l="0" r="0" t="0"/>
          <a:stretch/>
        </p:blipFill>
        <p:spPr>
          <a:xfrm>
            <a:off x="765110" y="2365504"/>
            <a:ext cx="10646229" cy="2378767"/>
          </a:xfrm>
          <a:prstGeom prst="rect">
            <a:avLst/>
          </a:prstGeom>
          <a:noFill/>
          <a:ln>
            <a:noFill/>
          </a:ln>
        </p:spPr>
      </p:pic>
      <p:sp>
        <p:nvSpPr>
          <p:cNvPr id="275" name="Google Shape;275;p34"/>
          <p:cNvSpPr txBox="1"/>
          <p:nvPr/>
        </p:nvSpPr>
        <p:spPr>
          <a:xfrm>
            <a:off x="9302750" y="613110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dk2"/>
                </a:solidFill>
                <a:latin typeface="Cambria"/>
                <a:ea typeface="Cambria"/>
                <a:cs typeface="Cambria"/>
                <a:sym typeface="Cambria"/>
              </a:rPr>
              <a:t>23-July-22</a:t>
            </a:r>
            <a:endParaRPr b="1">
              <a:solidFill>
                <a:schemeClr val="dk2"/>
              </a:solidFill>
              <a:latin typeface="Cambria"/>
              <a:ea typeface="Cambria"/>
              <a:cs typeface="Cambria"/>
              <a:sym typeface="Cambria"/>
            </a:endParaRPr>
          </a:p>
          <a:p>
            <a:pPr indent="0" lvl="0" marL="0" rtl="0" algn="ctr">
              <a:spcBef>
                <a:spcPts val="0"/>
              </a:spcBef>
              <a:spcAft>
                <a:spcPts val="0"/>
              </a:spcAft>
              <a:buNone/>
            </a:pPr>
            <a:r>
              <a:t/>
            </a:r>
            <a:endParaRPr b="1">
              <a:solidFill>
                <a:schemeClr val="dk2"/>
              </a:solidFill>
              <a:latin typeface="Cambria"/>
              <a:ea typeface="Cambria"/>
              <a:cs typeface="Cambria"/>
              <a:sym typeface="Cambr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5"/>
          <p:cNvSpPr txBox="1"/>
          <p:nvPr/>
        </p:nvSpPr>
        <p:spPr>
          <a:xfrm>
            <a:off x="3701150" y="585100"/>
            <a:ext cx="4776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Libre Baskerville"/>
                <a:ea typeface="Libre Baskerville"/>
                <a:cs typeface="Libre Baskerville"/>
                <a:sym typeface="Libre Baskerville"/>
              </a:rPr>
              <a:t>Conv1D with Token Embedding</a:t>
            </a:r>
            <a:endParaRPr sz="2200">
              <a:latin typeface="Libre Baskerville"/>
              <a:ea typeface="Libre Baskerville"/>
              <a:cs typeface="Libre Baskerville"/>
              <a:sym typeface="Libre Baskerville"/>
            </a:endParaRPr>
          </a:p>
        </p:txBody>
      </p:sp>
      <p:pic>
        <p:nvPicPr>
          <p:cNvPr id="282" name="Google Shape;282;p35"/>
          <p:cNvPicPr preferRelativeResize="0"/>
          <p:nvPr/>
        </p:nvPicPr>
        <p:blipFill>
          <a:blip r:embed="rId3">
            <a:alphaModFix/>
          </a:blip>
          <a:stretch>
            <a:fillRect/>
          </a:stretch>
        </p:blipFill>
        <p:spPr>
          <a:xfrm>
            <a:off x="1121250" y="1809725"/>
            <a:ext cx="10224050" cy="4295400"/>
          </a:xfrm>
          <a:prstGeom prst="rect">
            <a:avLst/>
          </a:prstGeom>
          <a:noFill/>
          <a:ln>
            <a:noFill/>
          </a:ln>
        </p:spPr>
      </p:pic>
      <p:sp>
        <p:nvSpPr>
          <p:cNvPr id="283" name="Google Shape;283;p35"/>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nvSpPr>
        <p:spPr>
          <a:xfrm>
            <a:off x="3701150" y="585100"/>
            <a:ext cx="47760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Libre Baskerville"/>
                <a:ea typeface="Libre Baskerville"/>
                <a:cs typeface="Libre Baskerville"/>
                <a:sym typeface="Libre Baskerville"/>
              </a:rPr>
              <a:t>Feature extraction with pre-trained token embeddings</a:t>
            </a:r>
            <a:endParaRPr sz="2200">
              <a:latin typeface="Libre Baskerville"/>
              <a:ea typeface="Libre Baskerville"/>
              <a:cs typeface="Libre Baskerville"/>
              <a:sym typeface="Libre Baskerville"/>
            </a:endParaRPr>
          </a:p>
        </p:txBody>
      </p:sp>
      <p:pic>
        <p:nvPicPr>
          <p:cNvPr id="290" name="Google Shape;290;p36"/>
          <p:cNvPicPr preferRelativeResize="0"/>
          <p:nvPr/>
        </p:nvPicPr>
        <p:blipFill>
          <a:blip r:embed="rId3">
            <a:alphaModFix/>
          </a:blip>
          <a:stretch>
            <a:fillRect/>
          </a:stretch>
        </p:blipFill>
        <p:spPr>
          <a:xfrm>
            <a:off x="234050" y="2275125"/>
            <a:ext cx="11887201" cy="3813423"/>
          </a:xfrm>
          <a:prstGeom prst="rect">
            <a:avLst/>
          </a:prstGeom>
          <a:noFill/>
          <a:ln>
            <a:noFill/>
          </a:ln>
        </p:spPr>
      </p:pic>
      <p:sp>
        <p:nvSpPr>
          <p:cNvPr id="291" name="Google Shape;291;p36"/>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37"/>
          <p:cNvPicPr preferRelativeResize="0"/>
          <p:nvPr/>
        </p:nvPicPr>
        <p:blipFill>
          <a:blip r:embed="rId3">
            <a:alphaModFix/>
          </a:blip>
          <a:stretch>
            <a:fillRect/>
          </a:stretch>
        </p:blipFill>
        <p:spPr>
          <a:xfrm>
            <a:off x="925300" y="842725"/>
            <a:ext cx="10148199" cy="5537350"/>
          </a:xfrm>
          <a:prstGeom prst="rect">
            <a:avLst/>
          </a:prstGeom>
          <a:noFill/>
          <a:ln>
            <a:noFill/>
          </a:ln>
        </p:spPr>
      </p:pic>
      <p:sp>
        <p:nvSpPr>
          <p:cNvPr id="298" name="Google Shape;298;p37"/>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8"/>
          <p:cNvSpPr txBox="1"/>
          <p:nvPr/>
        </p:nvSpPr>
        <p:spPr>
          <a:xfrm>
            <a:off x="3701150" y="585100"/>
            <a:ext cx="4776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200">
              <a:latin typeface="Libre Baskerville"/>
              <a:ea typeface="Libre Baskerville"/>
              <a:cs typeface="Libre Baskerville"/>
              <a:sym typeface="Libre Baskerville"/>
            </a:endParaRPr>
          </a:p>
        </p:txBody>
      </p:sp>
      <p:pic>
        <p:nvPicPr>
          <p:cNvPr id="305" name="Google Shape;305;p38"/>
          <p:cNvPicPr preferRelativeResize="0"/>
          <p:nvPr/>
        </p:nvPicPr>
        <p:blipFill>
          <a:blip r:embed="rId3">
            <a:alphaModFix/>
          </a:blip>
          <a:stretch>
            <a:fillRect/>
          </a:stretch>
        </p:blipFill>
        <p:spPr>
          <a:xfrm>
            <a:off x="1368875" y="1545975"/>
            <a:ext cx="9454250" cy="4426825"/>
          </a:xfrm>
          <a:prstGeom prst="rect">
            <a:avLst/>
          </a:prstGeom>
          <a:noFill/>
          <a:ln>
            <a:noFill/>
          </a:ln>
        </p:spPr>
      </p:pic>
      <p:sp>
        <p:nvSpPr>
          <p:cNvPr id="306" name="Google Shape;306;p38"/>
          <p:cNvSpPr txBox="1"/>
          <p:nvPr/>
        </p:nvSpPr>
        <p:spPr>
          <a:xfrm>
            <a:off x="3646700" y="585100"/>
            <a:ext cx="513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Conv1D with character embeddings</a:t>
            </a:r>
            <a:endParaRPr sz="2200"/>
          </a:p>
        </p:txBody>
      </p:sp>
      <p:sp>
        <p:nvSpPr>
          <p:cNvPr id="307" name="Google Shape;307;p38"/>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2"/>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rmAutofit/>
          </a:bodyPr>
          <a:lstStyle/>
          <a:p>
            <a:pPr indent="0" lvl="0" marL="0" rtl="0" algn="ctr">
              <a:lnSpc>
                <a:spcPct val="100000"/>
              </a:lnSpc>
              <a:spcBef>
                <a:spcPts val="0"/>
              </a:spcBef>
              <a:spcAft>
                <a:spcPts val="0"/>
              </a:spcAft>
              <a:buSzPts val="1800"/>
              <a:buNone/>
            </a:pPr>
            <a:r>
              <a:rPr lang="en-US"/>
              <a:t>INTRODUCTION</a:t>
            </a:r>
            <a:endParaRPr/>
          </a:p>
        </p:txBody>
      </p:sp>
      <p:sp>
        <p:nvSpPr>
          <p:cNvPr id="100" name="Google Shape;100;p12"/>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101" name="Google Shape;101;p12"/>
          <p:cNvSpPr txBox="1"/>
          <p:nvPr/>
        </p:nvSpPr>
        <p:spPr>
          <a:xfrm>
            <a:off x="9604375" y="621030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dk2"/>
                </a:solidFill>
                <a:latin typeface="Cambria"/>
                <a:ea typeface="Cambria"/>
                <a:cs typeface="Cambria"/>
                <a:sym typeface="Cambria"/>
              </a:rPr>
              <a:t>23-July-22</a:t>
            </a:r>
            <a:endParaRPr b="1">
              <a:solidFill>
                <a:schemeClr val="dk2"/>
              </a:solidFill>
              <a:latin typeface="Cambria"/>
              <a:ea typeface="Cambria"/>
              <a:cs typeface="Cambria"/>
              <a:sym typeface="Cambria"/>
            </a:endParaRPr>
          </a:p>
          <a:p>
            <a:pPr indent="0" lvl="0" marL="0" rtl="0" algn="ctr">
              <a:spcBef>
                <a:spcPts val="0"/>
              </a:spcBef>
              <a:spcAft>
                <a:spcPts val="0"/>
              </a:spcAft>
              <a:buNone/>
            </a:pPr>
            <a:r>
              <a:t/>
            </a:r>
            <a:endParaRPr b="1">
              <a:solidFill>
                <a:schemeClr val="dk2"/>
              </a:solidFill>
              <a:latin typeface="Cambria"/>
              <a:ea typeface="Cambria"/>
              <a:cs typeface="Cambria"/>
              <a:sym typeface="Cambria"/>
            </a:endParaRPr>
          </a:p>
        </p:txBody>
      </p:sp>
      <p:pic>
        <p:nvPicPr>
          <p:cNvPr id="102" name="Google Shape;102;p12"/>
          <p:cNvPicPr preferRelativeResize="0"/>
          <p:nvPr/>
        </p:nvPicPr>
        <p:blipFill>
          <a:blip r:embed="rId3">
            <a:alphaModFix/>
          </a:blip>
          <a:stretch>
            <a:fillRect/>
          </a:stretch>
        </p:blipFill>
        <p:spPr>
          <a:xfrm>
            <a:off x="8550925" y="1417650"/>
            <a:ext cx="2547126" cy="2547126"/>
          </a:xfrm>
          <a:prstGeom prst="rect">
            <a:avLst/>
          </a:prstGeom>
          <a:noFill/>
          <a:ln>
            <a:noFill/>
          </a:ln>
        </p:spPr>
      </p:pic>
      <p:pic>
        <p:nvPicPr>
          <p:cNvPr id="103" name="Google Shape;103;p12"/>
          <p:cNvPicPr preferRelativeResize="0"/>
          <p:nvPr/>
        </p:nvPicPr>
        <p:blipFill>
          <a:blip r:embed="rId4">
            <a:alphaModFix/>
          </a:blip>
          <a:stretch>
            <a:fillRect/>
          </a:stretch>
        </p:blipFill>
        <p:spPr>
          <a:xfrm>
            <a:off x="8426319" y="4409575"/>
            <a:ext cx="2671725" cy="1800725"/>
          </a:xfrm>
          <a:prstGeom prst="rect">
            <a:avLst/>
          </a:prstGeom>
          <a:noFill/>
          <a:ln>
            <a:noFill/>
          </a:ln>
        </p:spPr>
      </p:pic>
      <p:pic>
        <p:nvPicPr>
          <p:cNvPr id="104" name="Google Shape;104;p12"/>
          <p:cNvPicPr preferRelativeResize="0"/>
          <p:nvPr/>
        </p:nvPicPr>
        <p:blipFill>
          <a:blip r:embed="rId5">
            <a:alphaModFix/>
          </a:blip>
          <a:stretch>
            <a:fillRect/>
          </a:stretch>
        </p:blipFill>
        <p:spPr>
          <a:xfrm>
            <a:off x="804675" y="2174675"/>
            <a:ext cx="6531599" cy="3278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txBox="1"/>
          <p:nvPr/>
        </p:nvSpPr>
        <p:spPr>
          <a:xfrm>
            <a:off x="870850" y="2585350"/>
            <a:ext cx="47760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Libre Baskerville"/>
                <a:ea typeface="Libre Baskerville"/>
                <a:cs typeface="Libre Baskerville"/>
                <a:sym typeface="Libre Baskerville"/>
              </a:rPr>
              <a:t>Combining pretrained token embeddings + character embeddings (hybrid embedding layer)</a:t>
            </a:r>
            <a:endParaRPr sz="2200">
              <a:latin typeface="Libre Baskerville"/>
              <a:ea typeface="Libre Baskerville"/>
              <a:cs typeface="Libre Baskerville"/>
              <a:sym typeface="Libre Baskerville"/>
            </a:endParaRPr>
          </a:p>
        </p:txBody>
      </p:sp>
      <p:pic>
        <p:nvPicPr>
          <p:cNvPr id="314" name="Google Shape;314;p39"/>
          <p:cNvPicPr preferRelativeResize="0"/>
          <p:nvPr/>
        </p:nvPicPr>
        <p:blipFill>
          <a:blip r:embed="rId3">
            <a:alphaModFix/>
          </a:blip>
          <a:stretch>
            <a:fillRect/>
          </a:stretch>
        </p:blipFill>
        <p:spPr>
          <a:xfrm>
            <a:off x="6635773" y="170614"/>
            <a:ext cx="5025450" cy="6516773"/>
          </a:xfrm>
          <a:prstGeom prst="rect">
            <a:avLst/>
          </a:prstGeom>
          <a:noFill/>
          <a:ln>
            <a:noFill/>
          </a:ln>
        </p:spPr>
      </p:pic>
      <p:sp>
        <p:nvSpPr>
          <p:cNvPr id="315" name="Google Shape;315;p39"/>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0"/>
          <p:cNvSpPr txBox="1"/>
          <p:nvPr/>
        </p:nvSpPr>
        <p:spPr>
          <a:xfrm>
            <a:off x="421825" y="4082175"/>
            <a:ext cx="3442500" cy="221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Libre Baskerville"/>
                <a:ea typeface="Libre Baskerville"/>
                <a:cs typeface="Libre Baskerville"/>
                <a:sym typeface="Libre Baskerville"/>
              </a:rPr>
              <a:t>Transfer Learning with pre-trained token embeddings + character embeddings + positional embeddings</a:t>
            </a:r>
            <a:endParaRPr sz="2200">
              <a:latin typeface="Libre Baskerville"/>
              <a:ea typeface="Libre Baskerville"/>
              <a:cs typeface="Libre Baskerville"/>
              <a:sym typeface="Libre Baskerville"/>
            </a:endParaRPr>
          </a:p>
        </p:txBody>
      </p:sp>
      <p:pic>
        <p:nvPicPr>
          <p:cNvPr id="322" name="Google Shape;322;p40"/>
          <p:cNvPicPr preferRelativeResize="0"/>
          <p:nvPr/>
        </p:nvPicPr>
        <p:blipFill>
          <a:blip r:embed="rId3">
            <a:alphaModFix/>
          </a:blip>
          <a:stretch>
            <a:fillRect/>
          </a:stretch>
        </p:blipFill>
        <p:spPr>
          <a:xfrm>
            <a:off x="4041325" y="403075"/>
            <a:ext cx="7524749" cy="6073926"/>
          </a:xfrm>
          <a:prstGeom prst="rect">
            <a:avLst/>
          </a:prstGeom>
          <a:noFill/>
          <a:ln>
            <a:noFill/>
          </a:ln>
        </p:spPr>
      </p:pic>
      <p:sp>
        <p:nvSpPr>
          <p:cNvPr id="323" name="Google Shape;323;p40"/>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1"/>
          <p:cNvSpPr txBox="1"/>
          <p:nvPr>
            <p:ph type="title"/>
          </p:nvPr>
        </p:nvSpPr>
        <p:spPr>
          <a:xfrm>
            <a:off x="1219200" y="274648"/>
            <a:ext cx="10363200" cy="945900"/>
          </a:xfrm>
          <a:prstGeom prst="rect">
            <a:avLst/>
          </a:prstGeom>
        </p:spPr>
        <p:txBody>
          <a:bodyPr anchorCtr="0" anchor="b" bIns="91425" lIns="91425" spcFirstLastPara="1" rIns="91425" wrap="square" tIns="45700">
            <a:normAutofit/>
          </a:bodyPr>
          <a:lstStyle/>
          <a:p>
            <a:pPr indent="0" lvl="0" marL="0" rtl="0" algn="l">
              <a:spcBef>
                <a:spcPts val="0"/>
              </a:spcBef>
              <a:spcAft>
                <a:spcPts val="0"/>
              </a:spcAft>
              <a:buNone/>
            </a:pPr>
            <a:r>
              <a:rPr lang="en-US" sz="3500">
                <a:solidFill>
                  <a:schemeClr val="dk1"/>
                </a:solidFill>
                <a:latin typeface="Libre Baskerville"/>
                <a:ea typeface="Libre Baskerville"/>
                <a:cs typeface="Libre Baskerville"/>
                <a:sym typeface="Libre Baskerville"/>
              </a:rPr>
              <a:t>                           TESTING</a:t>
            </a:r>
            <a:endParaRPr sz="4900"/>
          </a:p>
        </p:txBody>
      </p:sp>
      <p:sp>
        <p:nvSpPr>
          <p:cNvPr id="330" name="Google Shape;330;p41"/>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sp>
        <p:nvSpPr>
          <p:cNvPr id="331" name="Google Shape;331;p41"/>
          <p:cNvSpPr txBox="1"/>
          <p:nvPr>
            <p:ph idx="1" type="body"/>
          </p:nvPr>
        </p:nvSpPr>
        <p:spPr>
          <a:xfrm>
            <a:off x="450425" y="1133325"/>
            <a:ext cx="11341500" cy="5434200"/>
          </a:xfrm>
          <a:prstGeom prst="rect">
            <a:avLst/>
          </a:prstGeom>
        </p:spPr>
        <p:txBody>
          <a:bodyPr anchorCtr="0" anchor="t" bIns="45700" lIns="91425" spcFirstLastPara="1" rIns="91425" wrap="square" tIns="45700">
            <a:normAutofit fontScale="40000" lnSpcReduction="20000"/>
          </a:bodyPr>
          <a:lstStyle/>
          <a:p>
            <a:pPr indent="0" lvl="0" marL="0" rtl="0" algn="l">
              <a:lnSpc>
                <a:spcPct val="115000"/>
              </a:lnSpc>
              <a:spcBef>
                <a:spcPts val="1200"/>
              </a:spcBef>
              <a:spcAft>
                <a:spcPts val="0"/>
              </a:spcAft>
              <a:buClr>
                <a:schemeClr val="dk1"/>
              </a:buClr>
              <a:buSzPts val="440"/>
              <a:buFont typeface="Arial"/>
              <a:buNone/>
            </a:pPr>
            <a:r>
              <a:rPr b="1" lang="en-US" sz="4500">
                <a:latin typeface="Times New Roman"/>
                <a:ea typeface="Times New Roman"/>
                <a:cs typeface="Times New Roman"/>
                <a:sym typeface="Times New Roman"/>
              </a:rPr>
              <a:t>1</a:t>
            </a:r>
            <a:r>
              <a:rPr b="1" lang="en-US" sz="4500">
                <a:latin typeface="Times New Roman"/>
                <a:ea typeface="Times New Roman"/>
                <a:cs typeface="Times New Roman"/>
                <a:sym typeface="Times New Roman"/>
              </a:rPr>
              <a:t>. Recall (true positive rate)</a:t>
            </a:r>
            <a:endParaRPr b="1" sz="45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440"/>
              <a:buFont typeface="Arial"/>
              <a:buNone/>
            </a:pPr>
            <a:r>
              <a:rPr lang="en-US" sz="4500">
                <a:latin typeface="Times New Roman"/>
                <a:ea typeface="Times New Roman"/>
                <a:cs typeface="Times New Roman"/>
                <a:sym typeface="Times New Roman"/>
              </a:rPr>
              <a:t>     Ratio between the numbers of Positive samples correctly classified to the total number of Positive samples</a:t>
            </a:r>
            <a:endParaRPr sz="45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4500">
              <a:solidFill>
                <a:srgbClr val="000000"/>
              </a:solidFill>
              <a:latin typeface="Times New Roman"/>
              <a:ea typeface="Times New Roman"/>
              <a:cs typeface="Times New Roman"/>
              <a:sym typeface="Times New Roman"/>
            </a:endParaRPr>
          </a:p>
          <a:p>
            <a:pPr indent="152400" lvl="0" marL="0" rtl="0" algn="l">
              <a:lnSpc>
                <a:spcPct val="115000"/>
              </a:lnSpc>
              <a:spcBef>
                <a:spcPts val="1200"/>
              </a:spcBef>
              <a:spcAft>
                <a:spcPts val="0"/>
              </a:spcAft>
              <a:buNone/>
            </a:pPr>
            <a:r>
              <a:rPr lang="en-US" sz="3750">
                <a:solidFill>
                  <a:srgbClr val="000000"/>
                </a:solidFill>
                <a:latin typeface="Times New Roman"/>
                <a:ea typeface="Times New Roman"/>
                <a:cs typeface="Times New Roman"/>
                <a:sym typeface="Times New Roman"/>
              </a:rPr>
              <a:t>      </a:t>
            </a:r>
            <a:endParaRPr sz="3750">
              <a:solidFill>
                <a:srgbClr val="000000"/>
              </a:solidFill>
              <a:latin typeface="Times New Roman"/>
              <a:ea typeface="Times New Roman"/>
              <a:cs typeface="Times New Roman"/>
              <a:sym typeface="Times New Roman"/>
            </a:endParaRPr>
          </a:p>
          <a:p>
            <a:pPr indent="152400" lvl="0" marL="0" rtl="0" algn="l">
              <a:lnSpc>
                <a:spcPct val="115000"/>
              </a:lnSpc>
              <a:spcBef>
                <a:spcPts val="1200"/>
              </a:spcBef>
              <a:spcAft>
                <a:spcPts val="0"/>
              </a:spcAft>
              <a:buNone/>
            </a:pPr>
            <a:r>
              <a:rPr lang="en-US" sz="3750">
                <a:solidFill>
                  <a:srgbClr val="000000"/>
                </a:solidFill>
                <a:latin typeface="Times New Roman"/>
                <a:ea typeface="Times New Roman"/>
                <a:cs typeface="Times New Roman"/>
                <a:sym typeface="Times New Roman"/>
              </a:rPr>
              <a:t> </a:t>
            </a:r>
            <a:endParaRPr sz="375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US" sz="4500">
                <a:solidFill>
                  <a:srgbClr val="000000"/>
                </a:solidFill>
                <a:latin typeface="Times New Roman"/>
                <a:ea typeface="Times New Roman"/>
                <a:cs typeface="Times New Roman"/>
                <a:sym typeface="Times New Roman"/>
              </a:rPr>
              <a:t>2. Precision</a:t>
            </a:r>
            <a:endParaRPr b="1" sz="4500">
              <a:solidFill>
                <a:srgbClr val="000000"/>
              </a:solidFill>
              <a:latin typeface="Times New Roman"/>
              <a:ea typeface="Times New Roman"/>
              <a:cs typeface="Times New Roman"/>
              <a:sym typeface="Times New Roman"/>
            </a:endParaRPr>
          </a:p>
          <a:p>
            <a:pPr indent="304800" lvl="0" marL="0" rtl="0" algn="l">
              <a:lnSpc>
                <a:spcPct val="115000"/>
              </a:lnSpc>
              <a:spcBef>
                <a:spcPts val="1200"/>
              </a:spcBef>
              <a:spcAft>
                <a:spcPts val="0"/>
              </a:spcAft>
              <a:buNone/>
            </a:pPr>
            <a:r>
              <a:rPr lang="en-US" sz="4500">
                <a:solidFill>
                  <a:srgbClr val="000000"/>
                </a:solidFill>
                <a:latin typeface="Times New Roman"/>
                <a:ea typeface="Times New Roman"/>
                <a:cs typeface="Times New Roman"/>
                <a:sym typeface="Times New Roman"/>
              </a:rPr>
              <a:t>Calculated by dividing the true positives by anything</a:t>
            </a:r>
            <a:endParaRPr sz="4500">
              <a:solidFill>
                <a:srgbClr val="000000"/>
              </a:solidFill>
              <a:latin typeface="Times New Roman"/>
              <a:ea typeface="Times New Roman"/>
              <a:cs typeface="Times New Roman"/>
              <a:sym typeface="Times New Roman"/>
            </a:endParaRPr>
          </a:p>
          <a:p>
            <a:pPr indent="304800" lvl="0" marL="0" rtl="0" algn="l">
              <a:lnSpc>
                <a:spcPct val="115000"/>
              </a:lnSpc>
              <a:spcBef>
                <a:spcPts val="1200"/>
              </a:spcBef>
              <a:spcAft>
                <a:spcPts val="0"/>
              </a:spcAft>
              <a:buNone/>
            </a:pPr>
            <a:r>
              <a:rPr lang="en-US" sz="4500">
                <a:solidFill>
                  <a:srgbClr val="000000"/>
                </a:solidFill>
                <a:latin typeface="Times New Roman"/>
                <a:ea typeface="Times New Roman"/>
                <a:cs typeface="Times New Roman"/>
                <a:sym typeface="Times New Roman"/>
              </a:rPr>
              <a:t> </a:t>
            </a:r>
            <a:r>
              <a:rPr lang="en-US" sz="4500">
                <a:latin typeface="Times New Roman"/>
                <a:ea typeface="Times New Roman"/>
                <a:cs typeface="Times New Roman"/>
                <a:sym typeface="Times New Roman"/>
              </a:rPr>
              <a:t> that was predicted as a positive.</a:t>
            </a:r>
            <a:endParaRPr sz="4500">
              <a:latin typeface="Times New Roman"/>
              <a:ea typeface="Times New Roman"/>
              <a:cs typeface="Times New Roman"/>
              <a:sym typeface="Times New Roman"/>
            </a:endParaRPr>
          </a:p>
          <a:p>
            <a:pPr indent="304800" lvl="0" marL="0" rtl="0" algn="l">
              <a:lnSpc>
                <a:spcPct val="115000"/>
              </a:lnSpc>
              <a:spcBef>
                <a:spcPts val="1200"/>
              </a:spcBef>
              <a:spcAft>
                <a:spcPts val="0"/>
              </a:spcAft>
              <a:buNone/>
            </a:pPr>
            <a:r>
              <a:t/>
            </a:r>
            <a:endParaRPr sz="3750">
              <a:solidFill>
                <a:srgbClr val="000000"/>
              </a:solidFill>
              <a:latin typeface="Times New Roman"/>
              <a:ea typeface="Times New Roman"/>
              <a:cs typeface="Times New Roman"/>
              <a:sym typeface="Times New Roman"/>
            </a:endParaRPr>
          </a:p>
          <a:p>
            <a:pPr indent="304800" lvl="0" marL="0" rtl="0" algn="l">
              <a:lnSpc>
                <a:spcPct val="115000"/>
              </a:lnSpc>
              <a:spcBef>
                <a:spcPts val="1200"/>
              </a:spcBef>
              <a:spcAft>
                <a:spcPts val="0"/>
              </a:spcAft>
              <a:buNone/>
            </a:pPr>
            <a:r>
              <a:rPr lang="en-US" sz="3750">
                <a:solidFill>
                  <a:srgbClr val="000000"/>
                </a:solidFill>
                <a:latin typeface="Times New Roman"/>
                <a:ea typeface="Times New Roman"/>
                <a:cs typeface="Times New Roman"/>
                <a:sym typeface="Times New Roman"/>
              </a:rPr>
              <a:t>         </a:t>
            </a:r>
            <a:endParaRPr sz="3750">
              <a:solidFill>
                <a:srgbClr val="000000"/>
              </a:solidFill>
              <a:latin typeface="Times New Roman"/>
              <a:ea typeface="Times New Roman"/>
              <a:cs typeface="Times New Roman"/>
              <a:sym typeface="Times New Roman"/>
            </a:endParaRPr>
          </a:p>
          <a:p>
            <a:pPr indent="304800" lvl="0" marL="0" rtl="0" algn="l">
              <a:lnSpc>
                <a:spcPct val="115000"/>
              </a:lnSpc>
              <a:spcBef>
                <a:spcPts val="1200"/>
              </a:spcBef>
              <a:spcAft>
                <a:spcPts val="0"/>
              </a:spcAft>
              <a:buNone/>
            </a:pPr>
            <a:r>
              <a:t/>
            </a:r>
            <a:endParaRPr sz="4077">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ct val="91666"/>
              <a:buFont typeface="Arial"/>
              <a:buNone/>
            </a:pPr>
            <a:r>
              <a:rPr lang="en-US" sz="1200">
                <a:latin typeface="Arial"/>
                <a:ea typeface="Arial"/>
                <a:cs typeface="Arial"/>
                <a:sym typeface="Arial"/>
              </a:rPr>
              <a:t>  </a:t>
            </a:r>
            <a:endParaRPr sz="1200">
              <a:latin typeface="Arial"/>
              <a:ea typeface="Arial"/>
              <a:cs typeface="Arial"/>
              <a:sym typeface="Arial"/>
            </a:endParaRPr>
          </a:p>
          <a:p>
            <a:pPr indent="0" lvl="0" marL="0" rtl="0" algn="l">
              <a:lnSpc>
                <a:spcPct val="115000"/>
              </a:lnSpc>
              <a:spcBef>
                <a:spcPts val="1200"/>
              </a:spcBef>
              <a:spcAft>
                <a:spcPts val="0"/>
              </a:spcAft>
              <a:buNone/>
            </a:pPr>
            <a:r>
              <a:t/>
            </a:r>
            <a:endParaRPr sz="1500">
              <a:solidFill>
                <a:srgbClr val="000000"/>
              </a:solidFill>
              <a:latin typeface="Times New Roman"/>
              <a:ea typeface="Times New Roman"/>
              <a:cs typeface="Times New Roman"/>
              <a:sym typeface="Times New Roman"/>
            </a:endParaRPr>
          </a:p>
          <a:p>
            <a:pPr indent="304800" lvl="0" marL="0" rtl="0" algn="l">
              <a:lnSpc>
                <a:spcPct val="115000"/>
              </a:lnSpc>
              <a:spcBef>
                <a:spcPts val="1200"/>
              </a:spcBef>
              <a:spcAft>
                <a:spcPts val="0"/>
              </a:spcAft>
              <a:buNone/>
            </a:pPr>
            <a:r>
              <a:rPr lang="en-US"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pic>
        <p:nvPicPr>
          <p:cNvPr id="332" name="Google Shape;332;p41"/>
          <p:cNvPicPr preferRelativeResize="0"/>
          <p:nvPr/>
        </p:nvPicPr>
        <p:blipFill>
          <a:blip r:embed="rId3">
            <a:alphaModFix/>
          </a:blip>
          <a:stretch>
            <a:fillRect/>
          </a:stretch>
        </p:blipFill>
        <p:spPr>
          <a:xfrm>
            <a:off x="2959650" y="5265800"/>
            <a:ext cx="2891425" cy="874650"/>
          </a:xfrm>
          <a:prstGeom prst="rect">
            <a:avLst/>
          </a:prstGeom>
          <a:noFill/>
          <a:ln>
            <a:noFill/>
          </a:ln>
        </p:spPr>
      </p:pic>
      <p:pic>
        <p:nvPicPr>
          <p:cNvPr id="333" name="Google Shape;333;p41"/>
          <p:cNvPicPr preferRelativeResize="0"/>
          <p:nvPr/>
        </p:nvPicPr>
        <p:blipFill>
          <a:blip r:embed="rId4">
            <a:alphaModFix/>
          </a:blip>
          <a:stretch>
            <a:fillRect/>
          </a:stretch>
        </p:blipFill>
        <p:spPr>
          <a:xfrm>
            <a:off x="7653550" y="2174550"/>
            <a:ext cx="3262875" cy="4347049"/>
          </a:xfrm>
          <a:prstGeom prst="rect">
            <a:avLst/>
          </a:prstGeom>
          <a:noFill/>
          <a:ln>
            <a:noFill/>
          </a:ln>
        </p:spPr>
      </p:pic>
      <p:pic>
        <p:nvPicPr>
          <p:cNvPr id="334" name="Google Shape;334;p41"/>
          <p:cNvPicPr preferRelativeResize="0"/>
          <p:nvPr/>
        </p:nvPicPr>
        <p:blipFill>
          <a:blip r:embed="rId5">
            <a:alphaModFix/>
          </a:blip>
          <a:stretch>
            <a:fillRect/>
          </a:stretch>
        </p:blipFill>
        <p:spPr>
          <a:xfrm>
            <a:off x="3719600" y="2220350"/>
            <a:ext cx="3080600" cy="874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2"/>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sp>
        <p:nvSpPr>
          <p:cNvPr id="341" name="Google Shape;341;p42"/>
          <p:cNvSpPr txBox="1"/>
          <p:nvPr>
            <p:ph idx="1" type="body"/>
          </p:nvPr>
        </p:nvSpPr>
        <p:spPr>
          <a:xfrm>
            <a:off x="1207750" y="1007250"/>
            <a:ext cx="10363200" cy="4843500"/>
          </a:xfrm>
          <a:prstGeom prst="rect">
            <a:avLst/>
          </a:prstGeom>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rPr b="1" lang="en-US" sz="1800">
                <a:latin typeface="Times New Roman"/>
                <a:ea typeface="Times New Roman"/>
                <a:cs typeface="Times New Roman"/>
                <a:sym typeface="Times New Roman"/>
              </a:rPr>
              <a:t>3.</a:t>
            </a:r>
            <a:r>
              <a:rPr lang="en-US" sz="1200">
                <a:latin typeface="Arial"/>
                <a:ea typeface="Arial"/>
                <a:cs typeface="Arial"/>
                <a:sym typeface="Arial"/>
              </a:rPr>
              <a:t> </a:t>
            </a:r>
            <a:r>
              <a:rPr b="1" lang="en-US" sz="1800">
                <a:latin typeface="Times New Roman"/>
                <a:ea typeface="Times New Roman"/>
                <a:cs typeface="Times New Roman"/>
                <a:sym typeface="Times New Roman"/>
              </a:rPr>
              <a:t>Accuracy</a:t>
            </a:r>
            <a:endParaRPr b="1" sz="1800">
              <a:latin typeface="Times New Roman"/>
              <a:ea typeface="Times New Roman"/>
              <a:cs typeface="Times New Roman"/>
              <a:sym typeface="Times New Roman"/>
            </a:endParaRPr>
          </a:p>
          <a:p>
            <a:pPr indent="152400" lvl="0" marL="0" rtl="0" algn="l">
              <a:lnSpc>
                <a:spcPct val="115000"/>
              </a:lnSpc>
              <a:spcBef>
                <a:spcPts val="1200"/>
              </a:spcBef>
              <a:spcAft>
                <a:spcPts val="0"/>
              </a:spcAft>
              <a:buNone/>
            </a:pPr>
            <a:r>
              <a:rPr lang="en-US" sz="1800">
                <a:latin typeface="Times New Roman"/>
                <a:ea typeface="Times New Roman"/>
                <a:cs typeface="Times New Roman"/>
                <a:sym typeface="Times New Roman"/>
              </a:rPr>
              <a:t>  It is able to measure the true amount or concentration of a substance in a sample.</a:t>
            </a:r>
            <a:endParaRPr sz="18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b="1" sz="18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US" sz="1800">
                <a:latin typeface="Times New Roman"/>
                <a:ea typeface="Times New Roman"/>
                <a:cs typeface="Times New Roman"/>
                <a:sym typeface="Times New Roman"/>
              </a:rPr>
              <a:t>4. F1 score</a:t>
            </a:r>
            <a:endParaRPr b="1" sz="18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US" sz="1800">
                <a:latin typeface="Times New Roman"/>
                <a:ea typeface="Times New Roman"/>
                <a:cs typeface="Times New Roman"/>
                <a:sym typeface="Times New Roman"/>
              </a:rPr>
              <a:t>    This is used to express the performance of the model high F1-score indicates a high value for both recall and precision. It have combined information about recall &amp; precision</a:t>
            </a:r>
            <a:endParaRPr sz="18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8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800">
              <a:latin typeface="Arial"/>
              <a:ea typeface="Arial"/>
              <a:cs typeface="Arial"/>
              <a:sym typeface="Arial"/>
            </a:endParaRPr>
          </a:p>
          <a:p>
            <a:pPr indent="0" lvl="0" marL="0" rtl="0" algn="l">
              <a:spcBef>
                <a:spcPts val="1200"/>
              </a:spcBef>
              <a:spcAft>
                <a:spcPts val="0"/>
              </a:spcAft>
              <a:buNone/>
            </a:pPr>
            <a:r>
              <a:t/>
            </a:r>
            <a:endParaRPr sz="2500"/>
          </a:p>
        </p:txBody>
      </p:sp>
      <p:pic>
        <p:nvPicPr>
          <p:cNvPr id="342" name="Google Shape;342;p42"/>
          <p:cNvPicPr preferRelativeResize="0"/>
          <p:nvPr/>
        </p:nvPicPr>
        <p:blipFill>
          <a:blip r:embed="rId3">
            <a:alphaModFix/>
          </a:blip>
          <a:stretch>
            <a:fillRect/>
          </a:stretch>
        </p:blipFill>
        <p:spPr>
          <a:xfrm>
            <a:off x="3360825" y="4379100"/>
            <a:ext cx="5185700" cy="880500"/>
          </a:xfrm>
          <a:prstGeom prst="rect">
            <a:avLst/>
          </a:prstGeom>
          <a:noFill/>
          <a:ln>
            <a:noFill/>
          </a:ln>
        </p:spPr>
      </p:pic>
      <p:pic>
        <p:nvPicPr>
          <p:cNvPr id="343" name="Google Shape;343;p42"/>
          <p:cNvPicPr preferRelativeResize="0"/>
          <p:nvPr/>
        </p:nvPicPr>
        <p:blipFill>
          <a:blip r:embed="rId4">
            <a:alphaModFix/>
          </a:blip>
          <a:stretch>
            <a:fillRect/>
          </a:stretch>
        </p:blipFill>
        <p:spPr>
          <a:xfrm>
            <a:off x="4343325" y="1920671"/>
            <a:ext cx="4638675" cy="874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3"/>
          <p:cNvSpPr txBox="1"/>
          <p:nvPr>
            <p:ph type="title"/>
          </p:nvPr>
        </p:nvSpPr>
        <p:spPr>
          <a:xfrm>
            <a:off x="1219200" y="274638"/>
            <a:ext cx="10363200" cy="1143000"/>
          </a:xfrm>
          <a:prstGeom prst="rect">
            <a:avLst/>
          </a:prstGeom>
        </p:spPr>
        <p:txBody>
          <a:bodyPr anchorCtr="0" anchor="b" bIns="91425" lIns="91425" spcFirstLastPara="1" rIns="91425" wrap="square" tIns="45700">
            <a:normAutofit/>
          </a:bodyPr>
          <a:lstStyle/>
          <a:p>
            <a:pPr indent="0" lvl="0" marL="0" rtl="0" algn="ctr">
              <a:spcBef>
                <a:spcPts val="0"/>
              </a:spcBef>
              <a:spcAft>
                <a:spcPts val="0"/>
              </a:spcAft>
              <a:buNone/>
            </a:pPr>
            <a:r>
              <a:rPr lang="en-US"/>
              <a:t>Comparison</a:t>
            </a:r>
            <a:r>
              <a:rPr lang="en-US"/>
              <a:t> of the Models</a:t>
            </a:r>
            <a:endParaRPr/>
          </a:p>
        </p:txBody>
      </p:sp>
      <p:sp>
        <p:nvSpPr>
          <p:cNvPr id="350" name="Google Shape;350;p43"/>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pic>
        <p:nvPicPr>
          <p:cNvPr id="351" name="Google Shape;351;p43"/>
          <p:cNvPicPr preferRelativeResize="0"/>
          <p:nvPr/>
        </p:nvPicPr>
        <p:blipFill>
          <a:blip r:embed="rId3">
            <a:alphaModFix/>
          </a:blip>
          <a:stretch>
            <a:fillRect/>
          </a:stretch>
        </p:blipFill>
        <p:spPr>
          <a:xfrm>
            <a:off x="3433775" y="1581150"/>
            <a:ext cx="5934050" cy="4827399"/>
          </a:xfrm>
          <a:prstGeom prst="rect">
            <a:avLst/>
          </a:prstGeom>
          <a:noFill/>
          <a:ln>
            <a:noFill/>
          </a:ln>
        </p:spPr>
      </p:pic>
      <p:sp>
        <p:nvSpPr>
          <p:cNvPr id="352" name="Google Shape;352;p43"/>
          <p:cNvSpPr txBox="1"/>
          <p:nvPr/>
        </p:nvSpPr>
        <p:spPr>
          <a:xfrm>
            <a:off x="9620250" y="621030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dk2"/>
                </a:solidFill>
                <a:latin typeface="Cambria"/>
                <a:ea typeface="Cambria"/>
                <a:cs typeface="Cambria"/>
                <a:sym typeface="Cambria"/>
              </a:rPr>
              <a:t>23-July-22</a:t>
            </a:r>
            <a:endParaRPr b="1">
              <a:solidFill>
                <a:schemeClr val="dk2"/>
              </a:solidFill>
              <a:latin typeface="Cambria"/>
              <a:ea typeface="Cambria"/>
              <a:cs typeface="Cambria"/>
              <a:sym typeface="Cambria"/>
            </a:endParaRPr>
          </a:p>
          <a:p>
            <a:pPr indent="0" lvl="0" marL="0" rtl="0" algn="ctr">
              <a:spcBef>
                <a:spcPts val="0"/>
              </a:spcBef>
              <a:spcAft>
                <a:spcPts val="0"/>
              </a:spcAft>
              <a:buNone/>
            </a:pPr>
            <a:r>
              <a:t/>
            </a:r>
            <a:endParaRPr b="1">
              <a:solidFill>
                <a:schemeClr val="dk2"/>
              </a:solidFill>
              <a:latin typeface="Cambria"/>
              <a:ea typeface="Cambria"/>
              <a:cs typeface="Cambria"/>
              <a:sym typeface="Cambri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4"/>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rmAutofit/>
          </a:bodyPr>
          <a:lstStyle/>
          <a:p>
            <a:pPr indent="0" lvl="0" marL="0" rtl="0" algn="ctr">
              <a:lnSpc>
                <a:spcPct val="100000"/>
              </a:lnSpc>
              <a:spcBef>
                <a:spcPts val="0"/>
              </a:spcBef>
              <a:spcAft>
                <a:spcPts val="0"/>
              </a:spcAft>
              <a:buSzPts val="1800"/>
              <a:buNone/>
            </a:pPr>
            <a:r>
              <a:rPr lang="en-US"/>
              <a:t>Before and After Results </a:t>
            </a:r>
            <a:endParaRPr/>
          </a:p>
        </p:txBody>
      </p:sp>
      <p:sp>
        <p:nvSpPr>
          <p:cNvPr id="358" name="Google Shape;358;p44"/>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pic>
        <p:nvPicPr>
          <p:cNvPr id="359" name="Google Shape;359;p44"/>
          <p:cNvPicPr preferRelativeResize="0"/>
          <p:nvPr/>
        </p:nvPicPr>
        <p:blipFill rotWithShape="1">
          <a:blip r:embed="rId3">
            <a:alphaModFix/>
          </a:blip>
          <a:srcRect b="0" l="0" r="0" t="101"/>
          <a:stretch/>
        </p:blipFill>
        <p:spPr>
          <a:xfrm>
            <a:off x="975471" y="1539551"/>
            <a:ext cx="4921476" cy="4999136"/>
          </a:xfrm>
          <a:prstGeom prst="rect">
            <a:avLst/>
          </a:prstGeom>
          <a:noFill/>
          <a:ln>
            <a:noFill/>
          </a:ln>
        </p:spPr>
      </p:pic>
      <p:pic>
        <p:nvPicPr>
          <p:cNvPr id="360" name="Google Shape;360;p44"/>
          <p:cNvPicPr preferRelativeResize="0"/>
          <p:nvPr/>
        </p:nvPicPr>
        <p:blipFill rotWithShape="1">
          <a:blip r:embed="rId4">
            <a:alphaModFix/>
          </a:blip>
          <a:srcRect b="0" l="0" r="0" t="0"/>
          <a:stretch/>
        </p:blipFill>
        <p:spPr>
          <a:xfrm>
            <a:off x="6325638" y="1475533"/>
            <a:ext cx="4656493" cy="4952443"/>
          </a:xfrm>
          <a:prstGeom prst="rect">
            <a:avLst/>
          </a:prstGeom>
          <a:noFill/>
          <a:ln>
            <a:noFill/>
          </a:ln>
        </p:spPr>
      </p:pic>
      <p:sp>
        <p:nvSpPr>
          <p:cNvPr id="361" name="Google Shape;361;p44"/>
          <p:cNvSpPr txBox="1"/>
          <p:nvPr/>
        </p:nvSpPr>
        <p:spPr>
          <a:xfrm>
            <a:off x="9810750" y="63533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dk2"/>
                </a:solidFill>
                <a:latin typeface="Cambria"/>
                <a:ea typeface="Cambria"/>
                <a:cs typeface="Cambria"/>
                <a:sym typeface="Cambria"/>
              </a:rPr>
              <a:t>23-July-22</a:t>
            </a:r>
            <a:endParaRPr b="1">
              <a:solidFill>
                <a:schemeClr val="dk2"/>
              </a:solidFill>
              <a:latin typeface="Cambria"/>
              <a:ea typeface="Cambria"/>
              <a:cs typeface="Cambria"/>
              <a:sym typeface="Cambria"/>
            </a:endParaRPr>
          </a:p>
          <a:p>
            <a:pPr indent="0" lvl="0" marL="0" rtl="0" algn="ctr">
              <a:spcBef>
                <a:spcPts val="0"/>
              </a:spcBef>
              <a:spcAft>
                <a:spcPts val="0"/>
              </a:spcAft>
              <a:buNone/>
            </a:pPr>
            <a:r>
              <a:t/>
            </a:r>
            <a:endParaRPr b="1">
              <a:solidFill>
                <a:schemeClr val="dk2"/>
              </a:solidFill>
              <a:latin typeface="Cambria"/>
              <a:ea typeface="Cambria"/>
              <a:cs typeface="Cambria"/>
              <a:sym typeface="Cambri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5"/>
          <p:cNvSpPr txBox="1"/>
          <p:nvPr>
            <p:ph type="title"/>
          </p:nvPr>
        </p:nvSpPr>
        <p:spPr>
          <a:xfrm>
            <a:off x="166255" y="274638"/>
            <a:ext cx="11817927" cy="778307"/>
          </a:xfrm>
          <a:prstGeom prst="rect">
            <a:avLst/>
          </a:prstGeom>
          <a:noFill/>
          <a:ln>
            <a:noFill/>
          </a:ln>
        </p:spPr>
        <p:txBody>
          <a:bodyPr anchorCtr="0" anchor="b" bIns="91425" lIns="91425" spcFirstLastPara="1" rIns="91425" wrap="square" tIns="45700">
            <a:noAutofit/>
          </a:bodyPr>
          <a:lstStyle/>
          <a:p>
            <a:pPr indent="0" lvl="0" marL="0" rtl="0" algn="ctr">
              <a:lnSpc>
                <a:spcPct val="100000"/>
              </a:lnSpc>
              <a:spcBef>
                <a:spcPts val="0"/>
              </a:spcBef>
              <a:spcAft>
                <a:spcPts val="0"/>
              </a:spcAft>
              <a:buClr>
                <a:schemeClr val="dk1"/>
              </a:buClr>
              <a:buSzPts val="2800"/>
              <a:buFont typeface="Cambria"/>
              <a:buNone/>
            </a:pPr>
            <a:r>
              <a:rPr b="1" lang="en-US" sz="4800">
                <a:solidFill>
                  <a:schemeClr val="dk1"/>
                </a:solidFill>
                <a:latin typeface="Cambria"/>
                <a:ea typeface="Cambria"/>
                <a:cs typeface="Cambria"/>
                <a:sym typeface="Cambria"/>
              </a:rPr>
              <a:t>CONCLUSION &amp; FUTURE SCOPE</a:t>
            </a:r>
            <a:endParaRPr b="1" sz="4800">
              <a:solidFill>
                <a:schemeClr val="dk1"/>
              </a:solidFill>
              <a:latin typeface="Cambria"/>
              <a:ea typeface="Cambria"/>
              <a:cs typeface="Cambria"/>
              <a:sym typeface="Cambria"/>
            </a:endParaRPr>
          </a:p>
        </p:txBody>
      </p:sp>
      <p:sp>
        <p:nvSpPr>
          <p:cNvPr id="367" name="Google Shape;367;p45"/>
          <p:cNvSpPr txBox="1"/>
          <p:nvPr>
            <p:ph idx="10" type="dt"/>
          </p:nvPr>
        </p:nvSpPr>
        <p:spPr>
          <a:xfrm>
            <a:off x="10668000" y="6191250"/>
            <a:ext cx="1219199" cy="476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400"/>
              <a:buNone/>
            </a:pPr>
            <a:r>
              <a:rPr b="1" lang="en-US">
                <a:latin typeface="Cambria"/>
                <a:ea typeface="Cambria"/>
                <a:cs typeface="Cambria"/>
                <a:sym typeface="Cambria"/>
              </a:rPr>
              <a:t>23-July-22</a:t>
            </a:r>
            <a:endParaRPr b="1">
              <a:latin typeface="Cambria"/>
              <a:ea typeface="Cambria"/>
              <a:cs typeface="Cambria"/>
              <a:sym typeface="Cambria"/>
            </a:endParaRPr>
          </a:p>
        </p:txBody>
      </p:sp>
      <p:sp>
        <p:nvSpPr>
          <p:cNvPr id="368" name="Google Shape;368;p45"/>
          <p:cNvSpPr txBox="1"/>
          <p:nvPr>
            <p:ph idx="11" type="ftr"/>
          </p:nvPr>
        </p:nvSpPr>
        <p:spPr>
          <a:xfrm>
            <a:off x="817419" y="6172200"/>
            <a:ext cx="4793672" cy="457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latin typeface="Cambria"/>
                <a:ea typeface="Cambria"/>
                <a:cs typeface="Cambria"/>
                <a:sym typeface="Cambria"/>
              </a:rPr>
              <a:t>Department of CS&amp;E, Acharya Institute of Technology</a:t>
            </a:r>
            <a:endParaRPr/>
          </a:p>
        </p:txBody>
      </p:sp>
      <p:sp>
        <p:nvSpPr>
          <p:cNvPr id="369" name="Google Shape;369;p45"/>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370" name="Google Shape;370;p45"/>
          <p:cNvSpPr txBox="1"/>
          <p:nvPr>
            <p:ph idx="1" type="body"/>
          </p:nvPr>
        </p:nvSpPr>
        <p:spPr>
          <a:xfrm>
            <a:off x="641837" y="1447800"/>
            <a:ext cx="10902463" cy="4572000"/>
          </a:xfrm>
          <a:prstGeom prst="rect">
            <a:avLst/>
          </a:prstGeom>
          <a:noFill/>
          <a:ln>
            <a:noFill/>
          </a:ln>
        </p:spPr>
        <p:txBody>
          <a:bodyPr anchorCtr="0" anchor="t" bIns="45700" lIns="91425" spcFirstLastPara="1" rIns="91425" wrap="square" tIns="45700">
            <a:normAutofit/>
          </a:bodyPr>
          <a:lstStyle/>
          <a:p>
            <a:pPr indent="-274320" lvl="0" marL="274320" rtl="0" algn="just">
              <a:lnSpc>
                <a:spcPct val="150000"/>
              </a:lnSpc>
              <a:spcBef>
                <a:spcPts val="580"/>
              </a:spcBef>
              <a:spcAft>
                <a:spcPts val="0"/>
              </a:spcAft>
              <a:buSzPts val="2210"/>
              <a:buNone/>
            </a:pPr>
            <a:r>
              <a:rPr b="1" lang="en-US" sz="1800">
                <a:solidFill>
                  <a:schemeClr val="dk1"/>
                </a:solidFill>
                <a:latin typeface="Cambria"/>
                <a:ea typeface="Cambria"/>
                <a:cs typeface="Cambria"/>
                <a:sym typeface="Cambria"/>
              </a:rPr>
              <a:t>6.1. CONCLUSION</a:t>
            </a:r>
            <a:endParaRPr b="1" sz="1800">
              <a:solidFill>
                <a:schemeClr val="dk1"/>
              </a:solidFill>
              <a:latin typeface="Cambria"/>
              <a:ea typeface="Cambria"/>
              <a:cs typeface="Cambria"/>
              <a:sym typeface="Cambria"/>
            </a:endParaRPr>
          </a:p>
          <a:p>
            <a:pPr indent="-285750" lvl="0" marL="285750" rtl="0" algn="just">
              <a:lnSpc>
                <a:spcPct val="150000"/>
              </a:lnSpc>
              <a:spcBef>
                <a:spcPts val="580"/>
              </a:spcBef>
              <a:spcAft>
                <a:spcPts val="0"/>
              </a:spcAft>
              <a:buSzPts val="1530"/>
              <a:buFont typeface="Noto Sans Symbols"/>
              <a:buChar char="⮚"/>
            </a:pPr>
            <a:r>
              <a:rPr lang="en-US" sz="1800">
                <a:solidFill>
                  <a:schemeClr val="dk1"/>
                </a:solidFill>
                <a:latin typeface="Cambria"/>
                <a:ea typeface="Cambria"/>
                <a:cs typeface="Cambria"/>
                <a:sym typeface="Cambria"/>
              </a:rPr>
              <a:t>To get a quick brief about the Medical research paper.</a:t>
            </a:r>
            <a:endParaRPr sz="1800">
              <a:solidFill>
                <a:schemeClr val="dk1"/>
              </a:solidFill>
              <a:latin typeface="Cambria"/>
              <a:ea typeface="Cambria"/>
              <a:cs typeface="Cambria"/>
              <a:sym typeface="Cambria"/>
            </a:endParaRPr>
          </a:p>
          <a:p>
            <a:pPr indent="-285750" lvl="0" marL="285750" rtl="0" algn="just">
              <a:lnSpc>
                <a:spcPct val="150000"/>
              </a:lnSpc>
              <a:spcBef>
                <a:spcPts val="580"/>
              </a:spcBef>
              <a:spcAft>
                <a:spcPts val="0"/>
              </a:spcAft>
              <a:buSzPts val="1530"/>
              <a:buFont typeface="Noto Sans Symbols"/>
              <a:buChar char="⮚"/>
            </a:pPr>
            <a:r>
              <a:rPr lang="en-US" sz="1800">
                <a:solidFill>
                  <a:schemeClr val="dk1"/>
                </a:solidFill>
                <a:latin typeface="Cambria"/>
                <a:ea typeface="Cambria"/>
                <a:cs typeface="Cambria"/>
                <a:sym typeface="Cambria"/>
              </a:rPr>
              <a:t>Save time of the medical professionals.</a:t>
            </a:r>
            <a:endParaRPr sz="1800">
              <a:solidFill>
                <a:schemeClr val="dk1"/>
              </a:solidFill>
              <a:latin typeface="Cambria"/>
              <a:ea typeface="Cambria"/>
              <a:cs typeface="Cambria"/>
              <a:sym typeface="Cambria"/>
            </a:endParaRPr>
          </a:p>
          <a:p>
            <a:pPr indent="-274320" lvl="0" marL="274320" rtl="0" algn="just">
              <a:lnSpc>
                <a:spcPct val="150000"/>
              </a:lnSpc>
              <a:spcBef>
                <a:spcPts val="580"/>
              </a:spcBef>
              <a:spcAft>
                <a:spcPts val="0"/>
              </a:spcAft>
              <a:buSzPts val="2210"/>
              <a:buNone/>
            </a:pPr>
            <a:r>
              <a:rPr b="1" lang="en-US" sz="1800">
                <a:solidFill>
                  <a:schemeClr val="dk1"/>
                </a:solidFill>
                <a:latin typeface="Cambria"/>
                <a:ea typeface="Cambria"/>
                <a:cs typeface="Cambria"/>
                <a:sym typeface="Cambria"/>
              </a:rPr>
              <a:t>6.2. FUTURE SCOPE</a:t>
            </a:r>
            <a:endParaRPr/>
          </a:p>
          <a:p>
            <a:pPr indent="-285750" lvl="0" marL="285750" rtl="0" algn="just">
              <a:lnSpc>
                <a:spcPct val="150000"/>
              </a:lnSpc>
              <a:spcBef>
                <a:spcPts val="580"/>
              </a:spcBef>
              <a:spcAft>
                <a:spcPts val="0"/>
              </a:spcAft>
              <a:buSzPts val="2210"/>
              <a:buFont typeface="Noto Sans Symbols"/>
              <a:buChar char="⮚"/>
            </a:pPr>
            <a:r>
              <a:rPr lang="en-US" sz="1800">
                <a:solidFill>
                  <a:schemeClr val="dk1"/>
                </a:solidFill>
                <a:latin typeface="Cambria"/>
                <a:ea typeface="Cambria"/>
                <a:cs typeface="Cambria"/>
                <a:sym typeface="Cambria"/>
              </a:rPr>
              <a:t>Find out the reasons for wrong predictions and implement the solution.</a:t>
            </a:r>
            <a:endParaRPr sz="1800">
              <a:solidFill>
                <a:schemeClr val="dk1"/>
              </a:solidFill>
              <a:latin typeface="Cambria"/>
              <a:ea typeface="Cambria"/>
              <a:cs typeface="Cambria"/>
              <a:sym typeface="Cambria"/>
            </a:endParaRPr>
          </a:p>
          <a:p>
            <a:pPr indent="-285750" lvl="0" marL="285750" rtl="0" algn="just">
              <a:lnSpc>
                <a:spcPct val="150000"/>
              </a:lnSpc>
              <a:spcBef>
                <a:spcPts val="580"/>
              </a:spcBef>
              <a:spcAft>
                <a:spcPts val="0"/>
              </a:spcAft>
              <a:buSzPts val="2210"/>
              <a:buFont typeface="Noto Sans Symbols"/>
              <a:buChar char="⮚"/>
            </a:pPr>
            <a:r>
              <a:rPr lang="en-US" sz="1800">
                <a:solidFill>
                  <a:schemeClr val="dk1"/>
                </a:solidFill>
                <a:latin typeface="Cambria"/>
                <a:ea typeface="Cambria"/>
                <a:cs typeface="Cambria"/>
                <a:sym typeface="Cambria"/>
              </a:rPr>
              <a:t>Implement this to other kind of research papers.</a:t>
            </a:r>
            <a:endParaRPr sz="1800">
              <a:solidFill>
                <a:schemeClr val="dk1"/>
              </a:solidFill>
              <a:latin typeface="Cambria"/>
              <a:ea typeface="Cambria"/>
              <a:cs typeface="Cambria"/>
              <a:sym typeface="Cambria"/>
            </a:endParaRPr>
          </a:p>
          <a:p>
            <a:pPr indent="-285750" lvl="0" marL="285750" rtl="0" algn="just">
              <a:lnSpc>
                <a:spcPct val="150000"/>
              </a:lnSpc>
              <a:spcBef>
                <a:spcPts val="580"/>
              </a:spcBef>
              <a:spcAft>
                <a:spcPts val="0"/>
              </a:spcAft>
              <a:buSzPts val="2210"/>
              <a:buFont typeface="Noto Sans Symbols"/>
              <a:buChar char="⮚"/>
            </a:pPr>
            <a:r>
              <a:rPr lang="en-US" sz="1800">
                <a:solidFill>
                  <a:schemeClr val="dk1"/>
                </a:solidFill>
                <a:latin typeface="Cambria"/>
                <a:ea typeface="Cambria"/>
                <a:cs typeface="Cambria"/>
                <a:sym typeface="Cambria"/>
              </a:rPr>
              <a:t>Deploy the model.</a:t>
            </a:r>
            <a:endParaRPr sz="1800">
              <a:solidFill>
                <a:schemeClr val="dk1"/>
              </a:solidFill>
              <a:latin typeface="Cambria"/>
              <a:ea typeface="Cambria"/>
              <a:cs typeface="Cambria"/>
              <a:sym typeface="Cambria"/>
            </a:endParaRPr>
          </a:p>
          <a:p>
            <a:pPr indent="-145415" lvl="0" marL="285750" rtl="0" algn="just">
              <a:lnSpc>
                <a:spcPct val="150000"/>
              </a:lnSpc>
              <a:spcBef>
                <a:spcPts val="580"/>
              </a:spcBef>
              <a:spcAft>
                <a:spcPts val="0"/>
              </a:spcAft>
              <a:buSzPts val="2210"/>
              <a:buFont typeface="Noto Sans Symbols"/>
              <a:buNone/>
            </a:pPr>
            <a:r>
              <a:t/>
            </a:r>
            <a:endParaRPr b="1" sz="1800">
              <a:solidFill>
                <a:schemeClr val="dk1"/>
              </a:solidFill>
              <a:latin typeface="Cambria"/>
              <a:ea typeface="Cambria"/>
              <a:cs typeface="Cambria"/>
              <a:sym typeface="Cambri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6"/>
          <p:cNvSpPr txBox="1"/>
          <p:nvPr>
            <p:ph idx="10" type="dt"/>
          </p:nvPr>
        </p:nvSpPr>
        <p:spPr>
          <a:xfrm>
            <a:off x="10529454" y="6191249"/>
            <a:ext cx="1454727" cy="48664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400"/>
              <a:buNone/>
            </a:pPr>
            <a:r>
              <a:rPr b="1" lang="en-US">
                <a:latin typeface="Cambria"/>
                <a:ea typeface="Cambria"/>
                <a:cs typeface="Cambria"/>
                <a:sym typeface="Cambria"/>
              </a:rPr>
              <a:t>23-July-22</a:t>
            </a:r>
            <a:endParaRPr b="1">
              <a:latin typeface="Cambria"/>
              <a:ea typeface="Cambria"/>
              <a:cs typeface="Cambria"/>
              <a:sym typeface="Cambria"/>
            </a:endParaRPr>
          </a:p>
        </p:txBody>
      </p:sp>
      <p:sp>
        <p:nvSpPr>
          <p:cNvPr id="376" name="Google Shape;376;p46"/>
          <p:cNvSpPr/>
          <p:nvPr/>
        </p:nvSpPr>
        <p:spPr>
          <a:xfrm>
            <a:off x="530601" y="1274128"/>
            <a:ext cx="11130797" cy="784790"/>
          </a:xfrm>
          <a:prstGeom prst="rect">
            <a:avLst/>
          </a:prstGeom>
          <a:noFill/>
          <a:ln>
            <a:noFill/>
          </a:ln>
        </p:spPr>
        <p:txBody>
          <a:bodyPr anchorCtr="0" anchor="t" bIns="45700" lIns="91425" spcFirstLastPara="1" rIns="91425" wrap="square" tIns="45700">
            <a:noAutofit/>
          </a:bodyPr>
          <a:lstStyle/>
          <a:p>
            <a:pPr indent="-171450" lvl="0" marL="285750" marR="0" rtl="0" algn="just">
              <a:lnSpc>
                <a:spcPct val="150000"/>
              </a:lnSpc>
              <a:spcBef>
                <a:spcPts val="0"/>
              </a:spcBef>
              <a:spcAft>
                <a:spcPts val="0"/>
              </a:spcAft>
              <a:buClr>
                <a:srgbClr val="000000"/>
              </a:buClr>
              <a:buSzPts val="1800"/>
              <a:buFont typeface="Noto Sans Symbols"/>
              <a:buNone/>
            </a:pPr>
            <a:r>
              <a:t/>
            </a:r>
            <a:endParaRPr b="0" i="0" sz="18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7" name="Google Shape;377;p46"/>
          <p:cNvSpPr txBox="1"/>
          <p:nvPr/>
        </p:nvSpPr>
        <p:spPr>
          <a:xfrm>
            <a:off x="166254" y="283469"/>
            <a:ext cx="11817927" cy="76285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mbria"/>
              <a:buNone/>
            </a:pPr>
            <a:r>
              <a:rPr b="1" i="0" lang="en-US" sz="4800" u="none" cap="none" strike="noStrike">
                <a:solidFill>
                  <a:schemeClr val="dk1"/>
                </a:solidFill>
                <a:latin typeface="Cambria"/>
                <a:ea typeface="Cambria"/>
                <a:cs typeface="Cambria"/>
                <a:sym typeface="Cambria"/>
              </a:rPr>
              <a:t>REFERENCES</a:t>
            </a:r>
            <a:endParaRPr b="0" i="0" sz="4800" u="none" cap="none" strike="noStrike">
              <a:solidFill>
                <a:srgbClr val="000000"/>
              </a:solidFill>
              <a:latin typeface="Arial"/>
              <a:ea typeface="Arial"/>
              <a:cs typeface="Arial"/>
              <a:sym typeface="Arial"/>
            </a:endParaRPr>
          </a:p>
        </p:txBody>
      </p:sp>
      <p:sp>
        <p:nvSpPr>
          <p:cNvPr id="378" name="Google Shape;378;p46"/>
          <p:cNvSpPr txBox="1"/>
          <p:nvPr>
            <p:ph idx="11" type="ftr"/>
          </p:nvPr>
        </p:nvSpPr>
        <p:spPr>
          <a:xfrm>
            <a:off x="872837" y="6172200"/>
            <a:ext cx="4724400" cy="457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latin typeface="Cambria"/>
                <a:ea typeface="Cambria"/>
                <a:cs typeface="Cambria"/>
                <a:sym typeface="Cambria"/>
              </a:rPr>
              <a:t>Department of CS&amp;E, Acharya Institute of Technology</a:t>
            </a:r>
            <a:endParaRPr/>
          </a:p>
        </p:txBody>
      </p:sp>
      <p:sp>
        <p:nvSpPr>
          <p:cNvPr id="379" name="Google Shape;379;p46"/>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380" name="Google Shape;380;p46"/>
          <p:cNvSpPr txBox="1"/>
          <p:nvPr/>
        </p:nvSpPr>
        <p:spPr>
          <a:xfrm>
            <a:off x="690465" y="1511559"/>
            <a:ext cx="11103429" cy="156966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Source of data for training and validation: PubMed 200k RCT: a Dataset for Sequential Sentence Classification in Medical Abstracts</a:t>
            </a:r>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Model architecture that gave the most accurate results: Neural networks for joint sentence classification in medical paper abstracts</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7"/>
          <p:cNvSpPr txBox="1"/>
          <p:nvPr>
            <p:ph idx="1" type="body"/>
          </p:nvPr>
        </p:nvSpPr>
        <p:spPr>
          <a:xfrm>
            <a:off x="429491" y="540327"/>
            <a:ext cx="11471564" cy="5479473"/>
          </a:xfrm>
          <a:prstGeom prst="rect">
            <a:avLst/>
          </a:prstGeom>
          <a:noFill/>
          <a:ln>
            <a:noFill/>
          </a:ln>
        </p:spPr>
        <p:txBody>
          <a:bodyPr anchorCtr="0" anchor="t" bIns="45700" lIns="91425" spcFirstLastPara="1" rIns="91425" wrap="square" tIns="45700">
            <a:normAutofit/>
          </a:bodyPr>
          <a:lstStyle/>
          <a:p>
            <a:pPr indent="-274320" lvl="0" marL="274320" rtl="0" algn="ctr">
              <a:lnSpc>
                <a:spcPct val="100000"/>
              </a:lnSpc>
              <a:spcBef>
                <a:spcPts val="0"/>
              </a:spcBef>
              <a:spcAft>
                <a:spcPts val="0"/>
              </a:spcAft>
              <a:buSzPts val="8160"/>
              <a:buNone/>
            </a:pPr>
            <a:r>
              <a:t/>
            </a:r>
            <a:endParaRPr sz="9600">
              <a:latin typeface="Times New Roman"/>
              <a:ea typeface="Times New Roman"/>
              <a:cs typeface="Times New Roman"/>
              <a:sym typeface="Times New Roman"/>
            </a:endParaRPr>
          </a:p>
          <a:p>
            <a:pPr indent="-274320" lvl="0" marL="274320" rtl="0" algn="ctr">
              <a:lnSpc>
                <a:spcPct val="100000"/>
              </a:lnSpc>
              <a:spcBef>
                <a:spcPts val="580"/>
              </a:spcBef>
              <a:spcAft>
                <a:spcPts val="0"/>
              </a:spcAft>
              <a:buSzPts val="8160"/>
              <a:buNone/>
            </a:pPr>
            <a:r>
              <a:rPr b="1" lang="en-US" sz="9600">
                <a:latin typeface="Cambria"/>
                <a:ea typeface="Cambria"/>
                <a:cs typeface="Cambria"/>
                <a:sym typeface="Cambria"/>
              </a:rPr>
              <a:t>THANK  YOU</a:t>
            </a:r>
            <a:endParaRPr/>
          </a:p>
        </p:txBody>
      </p:sp>
      <p:sp>
        <p:nvSpPr>
          <p:cNvPr id="386" name="Google Shape;386;p47"/>
          <p:cNvSpPr txBox="1"/>
          <p:nvPr>
            <p:ph idx="10" type="dt"/>
          </p:nvPr>
        </p:nvSpPr>
        <p:spPr>
          <a:xfrm>
            <a:off x="10626436" y="6191250"/>
            <a:ext cx="1330036" cy="476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400"/>
              <a:buNone/>
            </a:pPr>
            <a:r>
              <a:rPr b="1" lang="en-US">
                <a:latin typeface="Cambria"/>
                <a:ea typeface="Cambria"/>
                <a:cs typeface="Cambria"/>
                <a:sym typeface="Cambria"/>
              </a:rPr>
              <a:t>23-July-22</a:t>
            </a:r>
            <a:endParaRPr b="1">
              <a:latin typeface="Cambria"/>
              <a:ea typeface="Cambria"/>
              <a:cs typeface="Cambria"/>
              <a:sym typeface="Cambria"/>
            </a:endParaRPr>
          </a:p>
        </p:txBody>
      </p:sp>
      <p:sp>
        <p:nvSpPr>
          <p:cNvPr id="387" name="Google Shape;387;p47"/>
          <p:cNvSpPr txBox="1"/>
          <p:nvPr>
            <p:ph idx="11" type="ftr"/>
          </p:nvPr>
        </p:nvSpPr>
        <p:spPr>
          <a:xfrm>
            <a:off x="803564" y="6172200"/>
            <a:ext cx="4696691" cy="457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latin typeface="Cambria"/>
                <a:ea typeface="Cambria"/>
                <a:cs typeface="Cambria"/>
                <a:sym typeface="Cambria"/>
              </a:rPr>
              <a:t>Department of CS&amp;E, Acharya Institute of Technology</a:t>
            </a:r>
            <a:endParaRPr/>
          </a:p>
        </p:txBody>
      </p:sp>
      <p:sp>
        <p:nvSpPr>
          <p:cNvPr id="388" name="Google Shape;388;p47"/>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3"/>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pic>
        <p:nvPicPr>
          <p:cNvPr id="111" name="Google Shape;111;p13"/>
          <p:cNvPicPr preferRelativeResize="0"/>
          <p:nvPr/>
        </p:nvPicPr>
        <p:blipFill rotWithShape="1">
          <a:blip r:embed="rId3">
            <a:alphaModFix/>
          </a:blip>
          <a:srcRect b="0" l="0" r="0" t="27209"/>
          <a:stretch/>
        </p:blipFill>
        <p:spPr>
          <a:xfrm>
            <a:off x="644725" y="1496350"/>
            <a:ext cx="5222346" cy="3865288"/>
          </a:xfrm>
          <a:prstGeom prst="rect">
            <a:avLst/>
          </a:prstGeom>
          <a:noFill/>
          <a:ln>
            <a:noFill/>
          </a:ln>
        </p:spPr>
      </p:pic>
      <p:pic>
        <p:nvPicPr>
          <p:cNvPr id="112" name="Google Shape;112;p13"/>
          <p:cNvPicPr preferRelativeResize="0"/>
          <p:nvPr/>
        </p:nvPicPr>
        <p:blipFill rotWithShape="1">
          <a:blip r:embed="rId4">
            <a:alphaModFix/>
          </a:blip>
          <a:srcRect b="0" l="0" r="0" t="25639"/>
          <a:stretch/>
        </p:blipFill>
        <p:spPr>
          <a:xfrm>
            <a:off x="6506425" y="1435625"/>
            <a:ext cx="5040850" cy="3986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4"/>
          <p:cNvSpPr txBox="1"/>
          <p:nvPr>
            <p:ph type="ctrTitle"/>
          </p:nvPr>
        </p:nvSpPr>
        <p:spPr>
          <a:xfrm>
            <a:off x="609600" y="1505931"/>
            <a:ext cx="10972800" cy="1470025"/>
          </a:xfrm>
          <a:prstGeom prst="rect">
            <a:avLst/>
          </a:prstGeom>
          <a:noFill/>
          <a:ln>
            <a:noFill/>
          </a:ln>
        </p:spPr>
        <p:txBody>
          <a:bodyPr anchorCtr="0" anchor="ctr" bIns="91425" lIns="91425" spcFirstLastPara="1" rIns="91425" wrap="square" tIns="45700">
            <a:normAutofit/>
          </a:bodyPr>
          <a:lstStyle/>
          <a:p>
            <a:pPr indent="0" lvl="0" marL="0" rtl="0" algn="ctr">
              <a:lnSpc>
                <a:spcPct val="100000"/>
              </a:lnSpc>
              <a:spcBef>
                <a:spcPts val="0"/>
              </a:spcBef>
              <a:spcAft>
                <a:spcPts val="0"/>
              </a:spcAft>
              <a:buClr>
                <a:srgbClr val="FFFFFF"/>
              </a:buClr>
              <a:buSzPts val="4000"/>
              <a:buFont typeface="Cambria"/>
              <a:buNone/>
            </a:pPr>
            <a:r>
              <a:rPr b="1" lang="en-US">
                <a:latin typeface="Cambria"/>
                <a:ea typeface="Cambria"/>
                <a:cs typeface="Cambria"/>
                <a:sym typeface="Cambria"/>
              </a:rPr>
              <a:t>LITERATURE SURVEY</a:t>
            </a:r>
            <a:endParaRPr>
              <a:latin typeface="Cambria"/>
              <a:ea typeface="Cambria"/>
              <a:cs typeface="Cambria"/>
              <a:sym typeface="Cambria"/>
            </a:endParaRPr>
          </a:p>
        </p:txBody>
      </p:sp>
      <p:sp>
        <p:nvSpPr>
          <p:cNvPr id="118" name="Google Shape;118;p14"/>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5"/>
          <p:cNvSpPr txBox="1"/>
          <p:nvPr>
            <p:ph type="title"/>
          </p:nvPr>
        </p:nvSpPr>
        <p:spPr>
          <a:xfrm>
            <a:off x="195072" y="378069"/>
            <a:ext cx="11845636" cy="793384"/>
          </a:xfrm>
          <a:prstGeom prst="rect">
            <a:avLst/>
          </a:prstGeom>
          <a:noFill/>
          <a:ln>
            <a:noFill/>
          </a:ln>
        </p:spPr>
        <p:txBody>
          <a:bodyPr anchorCtr="0" anchor="b" bIns="91425"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Cambria"/>
              <a:buNone/>
            </a:pPr>
            <a:r>
              <a:rPr b="1" lang="en-US" sz="4800">
                <a:solidFill>
                  <a:schemeClr val="dk1"/>
                </a:solidFill>
                <a:latin typeface="Cambria"/>
                <a:ea typeface="Cambria"/>
                <a:cs typeface="Cambria"/>
                <a:sym typeface="Cambria"/>
              </a:rPr>
              <a:t>LITERATURE SURVEY</a:t>
            </a:r>
            <a:endParaRPr b="1" sz="4800">
              <a:solidFill>
                <a:schemeClr val="dk1"/>
              </a:solidFill>
              <a:latin typeface="Cambria"/>
              <a:ea typeface="Cambria"/>
              <a:cs typeface="Cambria"/>
              <a:sym typeface="Cambria"/>
            </a:endParaRPr>
          </a:p>
        </p:txBody>
      </p:sp>
      <p:sp>
        <p:nvSpPr>
          <p:cNvPr id="124" name="Google Shape;124;p15"/>
          <p:cNvSpPr txBox="1"/>
          <p:nvPr>
            <p:ph idx="10" type="dt"/>
          </p:nvPr>
        </p:nvSpPr>
        <p:spPr>
          <a:xfrm>
            <a:off x="10640290" y="6191250"/>
            <a:ext cx="1094509" cy="476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b="1" lang="en-US">
                <a:latin typeface="Cambria"/>
                <a:ea typeface="Cambria"/>
                <a:cs typeface="Cambria"/>
                <a:sym typeface="Cambria"/>
              </a:rPr>
              <a:t>23-July-22</a:t>
            </a:r>
            <a:endParaRPr b="1">
              <a:latin typeface="Cambria"/>
              <a:ea typeface="Cambria"/>
              <a:cs typeface="Cambria"/>
              <a:sym typeface="Cambria"/>
            </a:endParaRPr>
          </a:p>
          <a:p>
            <a:pPr indent="0" lvl="0" marL="0" rtl="0" algn="l">
              <a:lnSpc>
                <a:spcPct val="100000"/>
              </a:lnSpc>
              <a:spcBef>
                <a:spcPts val="0"/>
              </a:spcBef>
              <a:spcAft>
                <a:spcPts val="0"/>
              </a:spcAft>
              <a:buSzPts val="1400"/>
              <a:buNone/>
            </a:pPr>
            <a:r>
              <a:t/>
            </a:r>
            <a:endParaRPr b="1">
              <a:latin typeface="Cambria"/>
              <a:ea typeface="Cambria"/>
              <a:cs typeface="Cambria"/>
              <a:sym typeface="Cambria"/>
            </a:endParaRPr>
          </a:p>
        </p:txBody>
      </p:sp>
      <p:sp>
        <p:nvSpPr>
          <p:cNvPr id="125" name="Google Shape;125;p15"/>
          <p:cNvSpPr txBox="1"/>
          <p:nvPr>
            <p:ph idx="11" type="ftr"/>
          </p:nvPr>
        </p:nvSpPr>
        <p:spPr>
          <a:xfrm>
            <a:off x="886692" y="6172200"/>
            <a:ext cx="4765964" cy="457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latin typeface="Cambria"/>
                <a:ea typeface="Cambria"/>
                <a:cs typeface="Cambria"/>
                <a:sym typeface="Cambria"/>
              </a:rPr>
              <a:t>Department of CS&amp;E, Acharya Institute of Technology</a:t>
            </a:r>
            <a:endParaRPr/>
          </a:p>
        </p:txBody>
      </p:sp>
      <p:sp>
        <p:nvSpPr>
          <p:cNvPr id="126" name="Google Shape;126;p15"/>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graphicFrame>
        <p:nvGraphicFramePr>
          <p:cNvPr id="127" name="Google Shape;127;p15"/>
          <p:cNvGraphicFramePr/>
          <p:nvPr/>
        </p:nvGraphicFramePr>
        <p:xfrm>
          <a:off x="952500" y="1515100"/>
          <a:ext cx="3000000" cy="3000000"/>
        </p:xfrm>
        <a:graphic>
          <a:graphicData uri="http://schemas.openxmlformats.org/drawingml/2006/table">
            <a:tbl>
              <a:tblPr>
                <a:noFill/>
                <a:tableStyleId>{52ED3CB1-6F00-49B6-8309-87E5A4BF1173}</a:tableStyleId>
              </a:tblPr>
              <a:tblGrid>
                <a:gridCol w="579725"/>
                <a:gridCol w="3086775"/>
                <a:gridCol w="1981100"/>
                <a:gridCol w="2000175"/>
                <a:gridCol w="2639225"/>
              </a:tblGrid>
              <a:tr h="1675600">
                <a:tc>
                  <a:txBody>
                    <a:bodyPr/>
                    <a:lstStyle/>
                    <a:p>
                      <a:pPr indent="0" lvl="0" marL="0" rtl="0" algn="l">
                        <a:spcBef>
                          <a:spcPts val="0"/>
                        </a:spcBef>
                        <a:spcAft>
                          <a:spcPts val="0"/>
                        </a:spcAft>
                        <a:buNone/>
                      </a:pPr>
                      <a:r>
                        <a:rPr lang="en-US"/>
                        <a:t>S.N</a:t>
                      </a:r>
                      <a:endParaRPr/>
                    </a:p>
                  </a:txBody>
                  <a:tcPr marT="91425" marB="91425" marR="91425" marL="91425"/>
                </a:tc>
                <a:tc>
                  <a:txBody>
                    <a:bodyPr/>
                    <a:lstStyle/>
                    <a:p>
                      <a:pPr indent="0" lvl="0" marL="0" rtl="0" algn="l">
                        <a:spcBef>
                          <a:spcPts val="0"/>
                        </a:spcBef>
                        <a:spcAft>
                          <a:spcPts val="0"/>
                        </a:spcAft>
                        <a:buNone/>
                      </a:pPr>
                      <a:r>
                        <a:rPr lang="en-US"/>
                        <a:t>PAPER TITLE</a:t>
                      </a:r>
                      <a:endParaRPr/>
                    </a:p>
                  </a:txBody>
                  <a:tcPr marT="91425" marB="91425" marR="91425" marL="91425"/>
                </a:tc>
                <a:tc>
                  <a:txBody>
                    <a:bodyPr/>
                    <a:lstStyle/>
                    <a:p>
                      <a:pPr indent="0" lvl="0" marL="0" rtl="0" algn="l">
                        <a:spcBef>
                          <a:spcPts val="0"/>
                        </a:spcBef>
                        <a:spcAft>
                          <a:spcPts val="0"/>
                        </a:spcAft>
                        <a:buNone/>
                      </a:pPr>
                      <a:r>
                        <a:rPr lang="en-US"/>
                        <a:t>AUTHORS</a:t>
                      </a:r>
                      <a:endParaRPr/>
                    </a:p>
                  </a:txBody>
                  <a:tcPr marT="91425" marB="91425" marR="91425" marL="91425"/>
                </a:tc>
                <a:tc>
                  <a:txBody>
                    <a:bodyPr/>
                    <a:lstStyle/>
                    <a:p>
                      <a:pPr indent="0" lvl="0" marL="0" rtl="0" algn="l">
                        <a:spcBef>
                          <a:spcPts val="0"/>
                        </a:spcBef>
                        <a:spcAft>
                          <a:spcPts val="0"/>
                        </a:spcAft>
                        <a:buNone/>
                      </a:pPr>
                      <a:r>
                        <a:rPr lang="en-US"/>
                        <a:t>TECHNICAL IDEAS/ALGORITHMS</a:t>
                      </a:r>
                      <a:endParaRPr/>
                    </a:p>
                  </a:txBody>
                  <a:tcPr marT="91425" marB="91425" marR="91425" marL="91425"/>
                </a:tc>
                <a:tc>
                  <a:txBody>
                    <a:bodyPr/>
                    <a:lstStyle/>
                    <a:p>
                      <a:pPr indent="0" lvl="0" marL="0" rtl="0" algn="l">
                        <a:spcBef>
                          <a:spcPts val="0"/>
                        </a:spcBef>
                        <a:spcAft>
                          <a:spcPts val="0"/>
                        </a:spcAft>
                        <a:buNone/>
                      </a:pPr>
                      <a:r>
                        <a:rPr lang="en-US"/>
                        <a:t>SHORTFALLS/DRAWBACKS</a:t>
                      </a:r>
                      <a:endParaRPr/>
                    </a:p>
                  </a:txBody>
                  <a:tcPr marT="91425" marB="91425" marR="91425" marL="91425"/>
                </a:tc>
              </a:tr>
              <a:tr h="2155575">
                <a:tc>
                  <a:txBody>
                    <a:bodyPr/>
                    <a:lstStyle/>
                    <a:p>
                      <a:pPr indent="0" lvl="0" marL="0" rtl="0" algn="l">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PubMed 200k RCT: a Dataset for Sequential Sentence Classification in Medical Abstracts. </a:t>
                      </a:r>
                      <a:endParaRPr/>
                    </a:p>
                  </a:txBody>
                  <a:tcPr marT="91425" marB="91425" marR="91425" marL="91425"/>
                </a:tc>
                <a:tc>
                  <a:txBody>
                    <a:bodyPr/>
                    <a:lstStyle/>
                    <a:p>
                      <a:pPr indent="0" lvl="0" marL="0" rtl="0" algn="l">
                        <a:spcBef>
                          <a:spcPts val="0"/>
                        </a:spcBef>
                        <a:spcAft>
                          <a:spcPts val="0"/>
                        </a:spcAft>
                        <a:buNone/>
                      </a:pPr>
                      <a:r>
                        <a:rPr lang="en-US"/>
                        <a:t>Franck Dernoncour and Ji Young Lee </a:t>
                      </a:r>
                      <a:endParaRPr/>
                    </a:p>
                  </a:txBody>
                  <a:tcPr marT="91425" marB="91425" marR="91425" marL="91425"/>
                </a:tc>
                <a:tc>
                  <a:txBody>
                    <a:bodyPr/>
                    <a:lstStyle/>
                    <a:p>
                      <a:pPr indent="0" lvl="0" marL="0" rtl="0" algn="l">
                        <a:spcBef>
                          <a:spcPts val="0"/>
                        </a:spcBef>
                        <a:spcAft>
                          <a:spcPts val="0"/>
                        </a:spcAft>
                        <a:buNone/>
                      </a:pPr>
                      <a:r>
                        <a:rPr lang="en-US"/>
                        <a:t>200,000 abstracts of a randomized controlled trial</a:t>
                      </a:r>
                      <a:endParaRPr/>
                    </a:p>
                  </a:txBody>
                  <a:tcPr marT="91425" marB="91425" marR="91425" marL="91425"/>
                </a:tc>
                <a:tc>
                  <a:txBody>
                    <a:bodyPr/>
                    <a:lstStyle/>
                    <a:p>
                      <a:pPr indent="0" lvl="0" marL="0" rtl="0" algn="l">
                        <a:spcBef>
                          <a:spcPts val="0"/>
                        </a:spcBef>
                        <a:spcAft>
                          <a:spcPts val="0"/>
                        </a:spcAft>
                        <a:buNone/>
                      </a:pPr>
                      <a:r>
                        <a:rPr lang="en-US"/>
                        <a:t>T</a:t>
                      </a:r>
                      <a:r>
                        <a:rPr lang="en-US"/>
                        <a:t>here is no new model architecture that is provided with the dataset for the classification of the dataset.</a:t>
                      </a:r>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25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6"/>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graphicFrame>
        <p:nvGraphicFramePr>
          <p:cNvPr id="134" name="Google Shape;134;p16"/>
          <p:cNvGraphicFramePr/>
          <p:nvPr/>
        </p:nvGraphicFramePr>
        <p:xfrm>
          <a:off x="952500" y="810425"/>
          <a:ext cx="3000000" cy="3000000"/>
        </p:xfrm>
        <a:graphic>
          <a:graphicData uri="http://schemas.openxmlformats.org/drawingml/2006/table">
            <a:tbl>
              <a:tblPr>
                <a:noFill/>
                <a:tableStyleId>{52ED3CB1-6F00-49B6-8309-87E5A4BF1173}</a:tableStyleId>
              </a:tblPr>
              <a:tblGrid>
                <a:gridCol w="560900"/>
                <a:gridCol w="2399775"/>
                <a:gridCol w="1513725"/>
                <a:gridCol w="3097050"/>
                <a:gridCol w="2715550"/>
              </a:tblGrid>
              <a:tr h="1039000">
                <a:tc>
                  <a:txBody>
                    <a:bodyPr/>
                    <a:lstStyle/>
                    <a:p>
                      <a:pPr indent="0" lvl="0" marL="0" rtl="0" algn="l">
                        <a:spcBef>
                          <a:spcPts val="0"/>
                        </a:spcBef>
                        <a:spcAft>
                          <a:spcPts val="0"/>
                        </a:spcAft>
                        <a:buNone/>
                      </a:pPr>
                      <a:r>
                        <a:rPr lang="en-US"/>
                        <a:t>S.N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PAPER TITLE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AUTHORS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TECHNICAL IDEAS/ALGORITHMS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SHORTFALLS/DRAWBACKS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88750">
                <a:tc>
                  <a:txBody>
                    <a:bodyPr/>
                    <a:lstStyle/>
                    <a:p>
                      <a:pPr indent="0" lvl="0" marL="0" rtl="0" algn="l">
                        <a:spcBef>
                          <a:spcPts val="0"/>
                        </a:spcBef>
                        <a:spcAft>
                          <a:spcPts val="0"/>
                        </a:spcAft>
                        <a:buNone/>
                      </a:pPr>
                      <a:r>
                        <a:rPr lang="en-US"/>
                        <a:t>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Sequential Short-Text Classification with Recurrent and Convolutional Neural Networks.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Ji Young Lee, Franck Dernoncourt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Present a model based on RNN and CNN that incorporate the preceding short texts.</a:t>
                      </a:r>
                      <a:endParaRPr/>
                    </a:p>
                    <a:p>
                      <a:pPr indent="0" lvl="0" marL="0" rtl="0" algn="l">
                        <a:spcBef>
                          <a:spcPts val="0"/>
                        </a:spcBef>
                        <a:spcAft>
                          <a:spcPts val="0"/>
                        </a:spcAft>
                        <a:buNone/>
                      </a:pPr>
                      <a:r>
                        <a:rPr lang="en-US"/>
                        <a:t>With this idea, they achieved state-of-art results on three different datasets for dialog act prediction.</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They leverage the preceding short text while classifying a subsequent one. But they do not consider finding complex meanings in the text and the the situation of the text or a sentence in the whole paragraph.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proposed system utilizes this method and builds on top of this to make the sentence classification more accurate and precise, having the meaning of the context for every sentence classified. </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7"/>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graphicFrame>
        <p:nvGraphicFramePr>
          <p:cNvPr id="141" name="Google Shape;141;p17"/>
          <p:cNvGraphicFramePr/>
          <p:nvPr/>
        </p:nvGraphicFramePr>
        <p:xfrm>
          <a:off x="952500" y="810425"/>
          <a:ext cx="3000000" cy="3000000"/>
        </p:xfrm>
        <a:graphic>
          <a:graphicData uri="http://schemas.openxmlformats.org/drawingml/2006/table">
            <a:tbl>
              <a:tblPr>
                <a:noFill/>
                <a:tableStyleId>{52ED3CB1-6F00-49B6-8309-87E5A4BF1173}</a:tableStyleId>
              </a:tblPr>
              <a:tblGrid>
                <a:gridCol w="502675"/>
                <a:gridCol w="1761725"/>
                <a:gridCol w="2248150"/>
                <a:gridCol w="2820450"/>
                <a:gridCol w="2954000"/>
              </a:tblGrid>
              <a:tr h="1039000">
                <a:tc>
                  <a:txBody>
                    <a:bodyPr/>
                    <a:lstStyle/>
                    <a:p>
                      <a:pPr indent="0" lvl="0" marL="0" rtl="0" algn="l">
                        <a:spcBef>
                          <a:spcPts val="0"/>
                        </a:spcBef>
                        <a:spcAft>
                          <a:spcPts val="0"/>
                        </a:spcAft>
                        <a:buNone/>
                      </a:pPr>
                      <a:r>
                        <a:rPr lang="en-US"/>
                        <a:t>S.N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PAPER TITLE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AUTHORS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TECHNICAL IDEAS/ALGORITHMS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SHORTFALLS/DRAWBACKS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88750">
                <a:tc>
                  <a:txBody>
                    <a:bodyPr/>
                    <a:lstStyle/>
                    <a:p>
                      <a:pPr indent="0" lvl="0" marL="0" rtl="0" algn="l">
                        <a:spcBef>
                          <a:spcPts val="0"/>
                        </a:spcBef>
                        <a:spcAft>
                          <a:spcPts val="0"/>
                        </a:spcAft>
                        <a:buNone/>
                      </a:pPr>
                      <a:r>
                        <a:rPr lang="en-US"/>
                        <a:t>3.</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Universal Sentence Encoder.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Daniel Cera, Yinfei Yanga, Sheng-yi Konga, Nan Huaa, Nicole Limtiacob, Rhomni St. Johna, Noah Constanta, Mario Guajardo-Ce spedes, Steve Yuanc, Chris Tara, Yun-Hsuan Sunga, Brian Stropea, Ray Kurzweila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Presents a model for encoding sentences into embedding vectors that specifically target transfer learning to other NLP tasks.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Finds that transfer learning using sentence embeddings tends to outperform word-level transfer. Helps to get better results with a minimum amount of training data.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The transfer learning method that provides the in-depth learning of a model with a large dataset is utilized in the solution presented.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this alone does not help the desired result of classifying the medical abstracts efficiently.   </a:t>
                      </a:r>
                      <a:endParaRPr/>
                    </a:p>
                    <a:p>
                      <a:pPr indent="0" lvl="0" marL="0" rtl="0" algn="l">
                        <a:spcBef>
                          <a:spcPts val="0"/>
                        </a:spcBef>
                        <a:spcAft>
                          <a:spcPts val="0"/>
                        </a:spcAft>
                        <a:buNone/>
                      </a:pPr>
                      <a:r>
                        <a:rPr lang="en-US"/>
                        <a:t>                                                   The proposed system implements character embedding, word embedding, and also positional embedding, which are not addressed in the paper. </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8"/>
          <p:cNvSpPr/>
          <p:nvPr>
            <p:ph idx="12" type="sldNum"/>
          </p:nvPr>
        </p:nvSpPr>
        <p:spPr>
          <a:xfrm>
            <a:off x="195072" y="6210300"/>
            <a:ext cx="609600" cy="457200"/>
          </a:xfrm>
          <a:prstGeom prst="ellipse">
            <a:avLst/>
          </a:prstGeom>
        </p:spPr>
        <p:txBody>
          <a:bodyPr anchorCtr="1" anchor="ctr" bIns="0" lIns="0" spcFirstLastPara="1" rIns="0" wrap="square" tIns="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graphicFrame>
        <p:nvGraphicFramePr>
          <p:cNvPr id="148" name="Google Shape;148;p18"/>
          <p:cNvGraphicFramePr/>
          <p:nvPr/>
        </p:nvGraphicFramePr>
        <p:xfrm>
          <a:off x="952500" y="810425"/>
          <a:ext cx="3000000" cy="3000000"/>
        </p:xfrm>
        <a:graphic>
          <a:graphicData uri="http://schemas.openxmlformats.org/drawingml/2006/table">
            <a:tbl>
              <a:tblPr>
                <a:noFill/>
                <a:tableStyleId>{52ED3CB1-6F00-49B6-8309-87E5A4BF1173}</a:tableStyleId>
              </a:tblPr>
              <a:tblGrid>
                <a:gridCol w="464500"/>
                <a:gridCol w="1551875"/>
                <a:gridCol w="1799875"/>
                <a:gridCol w="2858625"/>
                <a:gridCol w="3612125"/>
              </a:tblGrid>
              <a:tr h="1039000">
                <a:tc>
                  <a:txBody>
                    <a:bodyPr/>
                    <a:lstStyle/>
                    <a:p>
                      <a:pPr indent="0" lvl="0" marL="0" rtl="0" algn="l">
                        <a:spcBef>
                          <a:spcPts val="0"/>
                        </a:spcBef>
                        <a:spcAft>
                          <a:spcPts val="0"/>
                        </a:spcAft>
                        <a:buNone/>
                      </a:pPr>
                      <a:r>
                        <a:rPr lang="en-US"/>
                        <a:t>S.N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PAPER TITLE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AUTHORS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TECHNICAL IDEAS/ALGORITHMS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SHORTFALLS/DRAWBACKS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88750">
                <a:tc>
                  <a:txBody>
                    <a:bodyPr/>
                    <a:lstStyle/>
                    <a:p>
                      <a:pPr indent="0" lvl="0" marL="0" rtl="0" algn="l">
                        <a:spcBef>
                          <a:spcPts val="0"/>
                        </a:spcBef>
                        <a:spcAft>
                          <a:spcPts val="0"/>
                        </a:spcAft>
                        <a:buNone/>
                      </a:pPr>
                      <a:r>
                        <a:rPr lang="en-US"/>
                        <a:t>4.</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Character-based Neural Embeddings for Tweet Clustering.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Svitlana Vakulenko, Lyndon Nixon, Mihai Lupu.</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The proposed approach overcomes the limitations related to the vocabulary explosion in the word-based models and allows for the seamless processing of multilingual content.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Utilizing this method, complex words and relations between the words in a sentence can be understood better.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This helps in analyzing non-encountered words but still is not enough for accurate sentence classification.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proposed system utilizes the combination of character embedding with the token(word) embedding for getting better results. Along with these, it also makes use of positional embedding specific to Medical abstracts. </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